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9" r:id="rId4"/>
  </p:sldIdLst>
  <p:sldSz cx="6840538" cy="97202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39" userDrawn="1">
          <p15:clr>
            <a:srgbClr val="A4A3A4"/>
          </p15:clr>
        </p15:guide>
        <p15:guide id="2" pos="21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DBA"/>
    <a:srgbClr val="E3514B"/>
    <a:srgbClr val="0070C0"/>
    <a:srgbClr val="D60000"/>
    <a:srgbClr val="FF8823"/>
    <a:srgbClr val="FF8821"/>
    <a:srgbClr val="FF9C4B"/>
    <a:srgbClr val="FFAF6D"/>
    <a:srgbClr val="FEAB82"/>
    <a:srgbClr val="FFEC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showGuides="1">
      <p:cViewPr varScale="1">
        <p:scale>
          <a:sx n="114" d="100"/>
          <a:sy n="114" d="100"/>
        </p:scale>
        <p:origin x="1962" y="114"/>
      </p:cViewPr>
      <p:guideLst>
        <p:guide orient="horz" pos="3039"/>
        <p:guide pos="21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3041" y="1590794"/>
            <a:ext cx="5814457" cy="3384092"/>
          </a:xfrm>
        </p:spPr>
        <p:txBody>
          <a:bodyPr anchor="b"/>
          <a:lstStyle>
            <a:lvl1pPr algn="ctr">
              <a:defRPr sz="4489"/>
            </a:lvl1pPr>
          </a:lstStyle>
          <a:p>
            <a:r>
              <a:rPr lang="ja-JP" altLang="en-US"/>
              <a:t>マスター タイトルの書式設定</a:t>
            </a:r>
            <a:endParaRPr lang="en-US" dirty="0"/>
          </a:p>
        </p:txBody>
      </p:sp>
      <p:sp>
        <p:nvSpPr>
          <p:cNvPr id="3" name="Subtitle 2"/>
          <p:cNvSpPr>
            <a:spLocks noGrp="1"/>
          </p:cNvSpPr>
          <p:nvPr>
            <p:ph type="subTitle" idx="1"/>
          </p:nvPr>
        </p:nvSpPr>
        <p:spPr>
          <a:xfrm>
            <a:off x="855067" y="5105389"/>
            <a:ext cx="5130404" cy="2346813"/>
          </a:xfrm>
        </p:spPr>
        <p:txBody>
          <a:bodyPr/>
          <a:lstStyle>
            <a:lvl1pPr marL="0" indent="0" algn="ctr">
              <a:buNone/>
              <a:defRPr sz="1795"/>
            </a:lvl1pPr>
            <a:lvl2pPr marL="342031" indent="0" algn="ctr">
              <a:buNone/>
              <a:defRPr sz="1496"/>
            </a:lvl2pPr>
            <a:lvl3pPr marL="684063" indent="0" algn="ctr">
              <a:buNone/>
              <a:defRPr sz="1347"/>
            </a:lvl3pPr>
            <a:lvl4pPr marL="1026094" indent="0" algn="ctr">
              <a:buNone/>
              <a:defRPr sz="1197"/>
            </a:lvl4pPr>
            <a:lvl5pPr marL="1368125" indent="0" algn="ctr">
              <a:buNone/>
              <a:defRPr sz="1197"/>
            </a:lvl5pPr>
            <a:lvl6pPr marL="1710157" indent="0" algn="ctr">
              <a:buNone/>
              <a:defRPr sz="1197"/>
            </a:lvl6pPr>
            <a:lvl7pPr marL="2052188" indent="0" algn="ctr">
              <a:buNone/>
              <a:defRPr sz="1197"/>
            </a:lvl7pPr>
            <a:lvl8pPr marL="2394219" indent="0" algn="ctr">
              <a:buNone/>
              <a:defRPr sz="1197"/>
            </a:lvl8pPr>
            <a:lvl9pPr marL="2736251" indent="0" algn="ctr">
              <a:buNone/>
              <a:defRPr sz="119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3247792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309793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95260" y="517514"/>
            <a:ext cx="1474991" cy="823747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0288" y="517514"/>
            <a:ext cx="4339466" cy="823747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77188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3172706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6725" y="2423318"/>
            <a:ext cx="5899964" cy="4043359"/>
          </a:xfrm>
        </p:spPr>
        <p:txBody>
          <a:bodyPr anchor="b"/>
          <a:lstStyle>
            <a:lvl1pPr>
              <a:defRPr sz="448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6725" y="6504929"/>
            <a:ext cx="5899964" cy="2126307"/>
          </a:xfrm>
        </p:spPr>
        <p:txBody>
          <a:bodyPr/>
          <a:lstStyle>
            <a:lvl1pPr marL="0" indent="0">
              <a:buNone/>
              <a:defRPr sz="1795">
                <a:solidFill>
                  <a:schemeClr val="tx1"/>
                </a:solidFill>
              </a:defRPr>
            </a:lvl1pPr>
            <a:lvl2pPr marL="342031" indent="0">
              <a:buNone/>
              <a:defRPr sz="1496">
                <a:solidFill>
                  <a:schemeClr val="tx1">
                    <a:tint val="75000"/>
                  </a:schemeClr>
                </a:solidFill>
              </a:defRPr>
            </a:lvl2pPr>
            <a:lvl3pPr marL="684063" indent="0">
              <a:buNone/>
              <a:defRPr sz="1347">
                <a:solidFill>
                  <a:schemeClr val="tx1">
                    <a:tint val="75000"/>
                  </a:schemeClr>
                </a:solidFill>
              </a:defRPr>
            </a:lvl3pPr>
            <a:lvl4pPr marL="1026094" indent="0">
              <a:buNone/>
              <a:defRPr sz="1197">
                <a:solidFill>
                  <a:schemeClr val="tx1">
                    <a:tint val="75000"/>
                  </a:schemeClr>
                </a:solidFill>
              </a:defRPr>
            </a:lvl4pPr>
            <a:lvl5pPr marL="1368125" indent="0">
              <a:buNone/>
              <a:defRPr sz="1197">
                <a:solidFill>
                  <a:schemeClr val="tx1">
                    <a:tint val="75000"/>
                  </a:schemeClr>
                </a:solidFill>
              </a:defRPr>
            </a:lvl5pPr>
            <a:lvl6pPr marL="1710157" indent="0">
              <a:buNone/>
              <a:defRPr sz="1197">
                <a:solidFill>
                  <a:schemeClr val="tx1">
                    <a:tint val="75000"/>
                  </a:schemeClr>
                </a:solidFill>
              </a:defRPr>
            </a:lvl6pPr>
            <a:lvl7pPr marL="2052188" indent="0">
              <a:buNone/>
              <a:defRPr sz="1197">
                <a:solidFill>
                  <a:schemeClr val="tx1">
                    <a:tint val="75000"/>
                  </a:schemeClr>
                </a:solidFill>
              </a:defRPr>
            </a:lvl7pPr>
            <a:lvl8pPr marL="2394219" indent="0">
              <a:buNone/>
              <a:defRPr sz="1197">
                <a:solidFill>
                  <a:schemeClr val="tx1">
                    <a:tint val="75000"/>
                  </a:schemeClr>
                </a:solidFill>
              </a:defRPr>
            </a:lvl8pPr>
            <a:lvl9pPr marL="2736251" indent="0">
              <a:buNone/>
              <a:defRPr sz="119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19940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0287" y="2587570"/>
            <a:ext cx="2907229" cy="616741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63022" y="2587570"/>
            <a:ext cx="2907229" cy="616741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341916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1178" y="517516"/>
            <a:ext cx="5899964" cy="18788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179" y="2382815"/>
            <a:ext cx="2893868" cy="1167781"/>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ja-JP" altLang="en-US"/>
              <a:t>マスター テキストの書式設定</a:t>
            </a:r>
          </a:p>
        </p:txBody>
      </p:sp>
      <p:sp>
        <p:nvSpPr>
          <p:cNvPr id="4" name="Content Placeholder 3"/>
          <p:cNvSpPr>
            <a:spLocks noGrp="1"/>
          </p:cNvSpPr>
          <p:nvPr>
            <p:ph sz="half" idx="2"/>
          </p:nvPr>
        </p:nvSpPr>
        <p:spPr>
          <a:xfrm>
            <a:off x="471179" y="3550596"/>
            <a:ext cx="2893868" cy="522239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63023" y="2382815"/>
            <a:ext cx="2908120" cy="1167781"/>
          </a:xfrm>
        </p:spPr>
        <p:txBody>
          <a:bodyPr anchor="b"/>
          <a:lstStyle>
            <a:lvl1pPr marL="0" indent="0">
              <a:buNone/>
              <a:defRPr sz="1795" b="1"/>
            </a:lvl1pPr>
            <a:lvl2pPr marL="342031" indent="0">
              <a:buNone/>
              <a:defRPr sz="1496" b="1"/>
            </a:lvl2pPr>
            <a:lvl3pPr marL="684063" indent="0">
              <a:buNone/>
              <a:defRPr sz="1347" b="1"/>
            </a:lvl3pPr>
            <a:lvl4pPr marL="1026094" indent="0">
              <a:buNone/>
              <a:defRPr sz="1197" b="1"/>
            </a:lvl4pPr>
            <a:lvl5pPr marL="1368125" indent="0">
              <a:buNone/>
              <a:defRPr sz="1197" b="1"/>
            </a:lvl5pPr>
            <a:lvl6pPr marL="1710157" indent="0">
              <a:buNone/>
              <a:defRPr sz="1197" b="1"/>
            </a:lvl6pPr>
            <a:lvl7pPr marL="2052188" indent="0">
              <a:buNone/>
              <a:defRPr sz="1197" b="1"/>
            </a:lvl7pPr>
            <a:lvl8pPr marL="2394219" indent="0">
              <a:buNone/>
              <a:defRPr sz="1197" b="1"/>
            </a:lvl8pPr>
            <a:lvl9pPr marL="2736251" indent="0">
              <a:buNone/>
              <a:defRPr sz="1197" b="1"/>
            </a:lvl9pPr>
          </a:lstStyle>
          <a:p>
            <a:pPr lvl="0"/>
            <a:r>
              <a:rPr lang="ja-JP" altLang="en-US"/>
              <a:t>マスター テキストの書式設定</a:t>
            </a:r>
          </a:p>
        </p:txBody>
      </p:sp>
      <p:sp>
        <p:nvSpPr>
          <p:cNvPr id="6" name="Content Placeholder 5"/>
          <p:cNvSpPr>
            <a:spLocks noGrp="1"/>
          </p:cNvSpPr>
          <p:nvPr>
            <p:ph sz="quarter" idx="4"/>
          </p:nvPr>
        </p:nvSpPr>
        <p:spPr>
          <a:xfrm>
            <a:off x="3463023" y="3550596"/>
            <a:ext cx="2908120" cy="522239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50813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96879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152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178" y="648018"/>
            <a:ext cx="2206252" cy="2268061"/>
          </a:xfrm>
        </p:spPr>
        <p:txBody>
          <a:bodyPr anchor="b"/>
          <a:lstStyle>
            <a:lvl1pPr>
              <a:defRPr sz="2394"/>
            </a:lvl1pPr>
          </a:lstStyle>
          <a:p>
            <a:r>
              <a:rPr lang="ja-JP" altLang="en-US"/>
              <a:t>マスター タイトルの書式設定</a:t>
            </a:r>
            <a:endParaRPr lang="en-US" dirty="0"/>
          </a:p>
        </p:txBody>
      </p:sp>
      <p:sp>
        <p:nvSpPr>
          <p:cNvPr id="3" name="Content Placeholder 2"/>
          <p:cNvSpPr>
            <a:spLocks noGrp="1"/>
          </p:cNvSpPr>
          <p:nvPr>
            <p:ph idx="1"/>
          </p:nvPr>
        </p:nvSpPr>
        <p:spPr>
          <a:xfrm>
            <a:off x="2908120" y="1399540"/>
            <a:ext cx="3463022" cy="6907687"/>
          </a:xfrm>
        </p:spPr>
        <p:txBody>
          <a:bodyPr/>
          <a:lstStyle>
            <a:lvl1pPr>
              <a:defRPr sz="2394"/>
            </a:lvl1pPr>
            <a:lvl2pPr>
              <a:defRPr sz="2095"/>
            </a:lvl2pPr>
            <a:lvl3pPr>
              <a:defRPr sz="1795"/>
            </a:lvl3pPr>
            <a:lvl4pPr>
              <a:defRPr sz="1496"/>
            </a:lvl4pPr>
            <a:lvl5pPr>
              <a:defRPr sz="1496"/>
            </a:lvl5pPr>
            <a:lvl6pPr>
              <a:defRPr sz="1496"/>
            </a:lvl6pPr>
            <a:lvl7pPr>
              <a:defRPr sz="1496"/>
            </a:lvl7pPr>
            <a:lvl8pPr>
              <a:defRPr sz="1496"/>
            </a:lvl8pPr>
            <a:lvl9pPr>
              <a:defRPr sz="149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1178" y="2916079"/>
            <a:ext cx="2206252" cy="5402397"/>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402251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1178" y="648018"/>
            <a:ext cx="2206252" cy="2268061"/>
          </a:xfrm>
        </p:spPr>
        <p:txBody>
          <a:bodyPr anchor="b"/>
          <a:lstStyle>
            <a:lvl1pPr>
              <a:defRPr sz="239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08120" y="1399540"/>
            <a:ext cx="3463022" cy="6907687"/>
          </a:xfrm>
        </p:spPr>
        <p:txBody>
          <a:bodyPr anchor="t"/>
          <a:lstStyle>
            <a:lvl1pPr marL="0" indent="0">
              <a:buNone/>
              <a:defRPr sz="2394"/>
            </a:lvl1pPr>
            <a:lvl2pPr marL="342031" indent="0">
              <a:buNone/>
              <a:defRPr sz="2095"/>
            </a:lvl2pPr>
            <a:lvl3pPr marL="684063" indent="0">
              <a:buNone/>
              <a:defRPr sz="1795"/>
            </a:lvl3pPr>
            <a:lvl4pPr marL="1026094" indent="0">
              <a:buNone/>
              <a:defRPr sz="1496"/>
            </a:lvl4pPr>
            <a:lvl5pPr marL="1368125" indent="0">
              <a:buNone/>
              <a:defRPr sz="1496"/>
            </a:lvl5pPr>
            <a:lvl6pPr marL="1710157" indent="0">
              <a:buNone/>
              <a:defRPr sz="1496"/>
            </a:lvl6pPr>
            <a:lvl7pPr marL="2052188" indent="0">
              <a:buNone/>
              <a:defRPr sz="1496"/>
            </a:lvl7pPr>
            <a:lvl8pPr marL="2394219" indent="0">
              <a:buNone/>
              <a:defRPr sz="1496"/>
            </a:lvl8pPr>
            <a:lvl9pPr marL="2736251" indent="0">
              <a:buNone/>
              <a:defRPr sz="149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1178" y="2916079"/>
            <a:ext cx="2206252" cy="5402397"/>
          </a:xfrm>
        </p:spPr>
        <p:txBody>
          <a:bodyPr/>
          <a:lstStyle>
            <a:lvl1pPr marL="0" indent="0">
              <a:buNone/>
              <a:defRPr sz="1197"/>
            </a:lvl1pPr>
            <a:lvl2pPr marL="342031" indent="0">
              <a:buNone/>
              <a:defRPr sz="1047"/>
            </a:lvl2pPr>
            <a:lvl3pPr marL="684063" indent="0">
              <a:buNone/>
              <a:defRPr sz="898"/>
            </a:lvl3pPr>
            <a:lvl4pPr marL="1026094" indent="0">
              <a:buNone/>
              <a:defRPr sz="748"/>
            </a:lvl4pPr>
            <a:lvl5pPr marL="1368125" indent="0">
              <a:buNone/>
              <a:defRPr sz="748"/>
            </a:lvl5pPr>
            <a:lvl6pPr marL="1710157" indent="0">
              <a:buNone/>
              <a:defRPr sz="748"/>
            </a:lvl6pPr>
            <a:lvl7pPr marL="2052188" indent="0">
              <a:buNone/>
              <a:defRPr sz="748"/>
            </a:lvl7pPr>
            <a:lvl8pPr marL="2394219" indent="0">
              <a:buNone/>
              <a:defRPr sz="748"/>
            </a:lvl8pPr>
            <a:lvl9pPr marL="2736251" indent="0">
              <a:buNone/>
              <a:defRPr sz="74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4D569E-A576-469E-AED2-60A0ECA6CBD0}"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72573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0287" y="517516"/>
            <a:ext cx="5899964" cy="18788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0287" y="2587570"/>
            <a:ext cx="5899964" cy="616741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0287" y="9009246"/>
            <a:ext cx="1539121" cy="517514"/>
          </a:xfrm>
          <a:prstGeom prst="rect">
            <a:avLst/>
          </a:prstGeom>
        </p:spPr>
        <p:txBody>
          <a:bodyPr vert="horz" lIns="91440" tIns="45720" rIns="91440" bIns="45720" rtlCol="0" anchor="ctr"/>
          <a:lstStyle>
            <a:lvl1pPr algn="l">
              <a:defRPr sz="898">
                <a:solidFill>
                  <a:schemeClr val="tx1">
                    <a:tint val="75000"/>
                  </a:schemeClr>
                </a:solidFill>
              </a:defRPr>
            </a:lvl1pPr>
          </a:lstStyle>
          <a:p>
            <a:fld id="{AC4D569E-A576-469E-AED2-60A0ECA6CBD0}"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2265928" y="9009246"/>
            <a:ext cx="2308682" cy="517514"/>
          </a:xfrm>
          <a:prstGeom prst="rect">
            <a:avLst/>
          </a:prstGeom>
        </p:spPr>
        <p:txBody>
          <a:bodyPr vert="horz" lIns="91440" tIns="45720" rIns="91440" bIns="45720" rtlCol="0" anchor="ctr"/>
          <a:lstStyle>
            <a:lvl1pPr algn="ctr">
              <a:defRPr sz="89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31130" y="9009246"/>
            <a:ext cx="1539121" cy="517514"/>
          </a:xfrm>
          <a:prstGeom prst="rect">
            <a:avLst/>
          </a:prstGeom>
        </p:spPr>
        <p:txBody>
          <a:bodyPr vert="horz" lIns="91440" tIns="45720" rIns="91440" bIns="45720" rtlCol="0" anchor="ctr"/>
          <a:lstStyle>
            <a:lvl1pPr algn="r">
              <a:defRPr sz="898">
                <a:solidFill>
                  <a:schemeClr val="tx1">
                    <a:tint val="75000"/>
                  </a:schemeClr>
                </a:solidFill>
              </a:defRPr>
            </a:lvl1pPr>
          </a:lstStyle>
          <a:p>
            <a:fld id="{E5841E82-D598-4235-BACC-2220AD105E49}" type="slidenum">
              <a:rPr kumimoji="1" lang="ja-JP" altLang="en-US" smtClean="0"/>
              <a:t>‹#›</a:t>
            </a:fld>
            <a:endParaRPr kumimoji="1" lang="ja-JP" altLang="en-US"/>
          </a:p>
        </p:txBody>
      </p:sp>
    </p:spTree>
    <p:extLst>
      <p:ext uri="{BB962C8B-B14F-4D97-AF65-F5344CB8AC3E}">
        <p14:creationId xmlns:p14="http://schemas.microsoft.com/office/powerpoint/2010/main" val="2277153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4063" rtl="0" eaLnBrk="1" latinLnBrk="0" hangingPunct="1">
        <a:lnSpc>
          <a:spcPct val="90000"/>
        </a:lnSpc>
        <a:spcBef>
          <a:spcPct val="0"/>
        </a:spcBef>
        <a:buNone/>
        <a:defRPr kumimoji="1" sz="3292" kern="1200">
          <a:solidFill>
            <a:schemeClr val="tx1"/>
          </a:solidFill>
          <a:latin typeface="+mj-lt"/>
          <a:ea typeface="+mj-ea"/>
          <a:cs typeface="+mj-cs"/>
        </a:defRPr>
      </a:lvl1pPr>
    </p:titleStyle>
    <p:bodyStyle>
      <a:lvl1pPr marL="171016" indent="-171016" algn="l" defTabSz="684063" rtl="0" eaLnBrk="1" latinLnBrk="0" hangingPunct="1">
        <a:lnSpc>
          <a:spcPct val="90000"/>
        </a:lnSpc>
        <a:spcBef>
          <a:spcPts val="748"/>
        </a:spcBef>
        <a:buFont typeface="Arial" panose="020B0604020202020204" pitchFamily="34" charset="0"/>
        <a:buChar char="•"/>
        <a:defRPr kumimoji="1" sz="2095" kern="1200">
          <a:solidFill>
            <a:schemeClr val="tx1"/>
          </a:solidFill>
          <a:latin typeface="+mn-lt"/>
          <a:ea typeface="+mn-ea"/>
          <a:cs typeface="+mn-cs"/>
        </a:defRPr>
      </a:lvl1pPr>
      <a:lvl2pPr marL="513047" indent="-171016" algn="l" defTabSz="684063" rtl="0" eaLnBrk="1" latinLnBrk="0" hangingPunct="1">
        <a:lnSpc>
          <a:spcPct val="90000"/>
        </a:lnSpc>
        <a:spcBef>
          <a:spcPts val="374"/>
        </a:spcBef>
        <a:buFont typeface="Arial" panose="020B0604020202020204" pitchFamily="34" charset="0"/>
        <a:buChar char="•"/>
        <a:defRPr kumimoji="1" sz="1795" kern="1200">
          <a:solidFill>
            <a:schemeClr val="tx1"/>
          </a:solidFill>
          <a:latin typeface="+mn-lt"/>
          <a:ea typeface="+mn-ea"/>
          <a:cs typeface="+mn-cs"/>
        </a:defRPr>
      </a:lvl2pPr>
      <a:lvl3pPr marL="855078" indent="-171016" algn="l" defTabSz="684063" rtl="0" eaLnBrk="1" latinLnBrk="0" hangingPunct="1">
        <a:lnSpc>
          <a:spcPct val="90000"/>
        </a:lnSpc>
        <a:spcBef>
          <a:spcPts val="374"/>
        </a:spcBef>
        <a:buFont typeface="Arial" panose="020B0604020202020204" pitchFamily="34" charset="0"/>
        <a:buChar char="•"/>
        <a:defRPr kumimoji="1" sz="1496" kern="1200">
          <a:solidFill>
            <a:schemeClr val="tx1"/>
          </a:solidFill>
          <a:latin typeface="+mn-lt"/>
          <a:ea typeface="+mn-ea"/>
          <a:cs typeface="+mn-cs"/>
        </a:defRPr>
      </a:lvl3pPr>
      <a:lvl4pPr marL="1197110"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4pPr>
      <a:lvl5pPr marL="1539141"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5pPr>
      <a:lvl6pPr marL="1881172"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6pPr>
      <a:lvl7pPr marL="2223204"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7pPr>
      <a:lvl8pPr marL="2565235"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8pPr>
      <a:lvl9pPr marL="2907266" indent="-171016" algn="l" defTabSz="684063" rtl="0" eaLnBrk="1" latinLnBrk="0" hangingPunct="1">
        <a:lnSpc>
          <a:spcPct val="90000"/>
        </a:lnSpc>
        <a:spcBef>
          <a:spcPts val="374"/>
        </a:spcBef>
        <a:buFont typeface="Arial" panose="020B0604020202020204" pitchFamily="34" charset="0"/>
        <a:buChar char="•"/>
        <a:defRPr kumimoji="1" sz="1347" kern="1200">
          <a:solidFill>
            <a:schemeClr val="tx1"/>
          </a:solidFill>
          <a:latin typeface="+mn-lt"/>
          <a:ea typeface="+mn-ea"/>
          <a:cs typeface="+mn-cs"/>
        </a:defRPr>
      </a:lvl9pPr>
    </p:bodyStyle>
    <p:otherStyle>
      <a:defPPr>
        <a:defRPr lang="en-US"/>
      </a:defPPr>
      <a:lvl1pPr marL="0" algn="l" defTabSz="684063" rtl="0" eaLnBrk="1" latinLnBrk="0" hangingPunct="1">
        <a:defRPr kumimoji="1" sz="1347" kern="1200">
          <a:solidFill>
            <a:schemeClr val="tx1"/>
          </a:solidFill>
          <a:latin typeface="+mn-lt"/>
          <a:ea typeface="+mn-ea"/>
          <a:cs typeface="+mn-cs"/>
        </a:defRPr>
      </a:lvl1pPr>
      <a:lvl2pPr marL="342031" algn="l" defTabSz="684063" rtl="0" eaLnBrk="1" latinLnBrk="0" hangingPunct="1">
        <a:defRPr kumimoji="1" sz="1347" kern="1200">
          <a:solidFill>
            <a:schemeClr val="tx1"/>
          </a:solidFill>
          <a:latin typeface="+mn-lt"/>
          <a:ea typeface="+mn-ea"/>
          <a:cs typeface="+mn-cs"/>
        </a:defRPr>
      </a:lvl2pPr>
      <a:lvl3pPr marL="684063" algn="l" defTabSz="684063" rtl="0" eaLnBrk="1" latinLnBrk="0" hangingPunct="1">
        <a:defRPr kumimoji="1" sz="1347" kern="1200">
          <a:solidFill>
            <a:schemeClr val="tx1"/>
          </a:solidFill>
          <a:latin typeface="+mn-lt"/>
          <a:ea typeface="+mn-ea"/>
          <a:cs typeface="+mn-cs"/>
        </a:defRPr>
      </a:lvl3pPr>
      <a:lvl4pPr marL="1026094" algn="l" defTabSz="684063" rtl="0" eaLnBrk="1" latinLnBrk="0" hangingPunct="1">
        <a:defRPr kumimoji="1" sz="1347" kern="1200">
          <a:solidFill>
            <a:schemeClr val="tx1"/>
          </a:solidFill>
          <a:latin typeface="+mn-lt"/>
          <a:ea typeface="+mn-ea"/>
          <a:cs typeface="+mn-cs"/>
        </a:defRPr>
      </a:lvl4pPr>
      <a:lvl5pPr marL="1368125" algn="l" defTabSz="684063" rtl="0" eaLnBrk="1" latinLnBrk="0" hangingPunct="1">
        <a:defRPr kumimoji="1" sz="1347" kern="1200">
          <a:solidFill>
            <a:schemeClr val="tx1"/>
          </a:solidFill>
          <a:latin typeface="+mn-lt"/>
          <a:ea typeface="+mn-ea"/>
          <a:cs typeface="+mn-cs"/>
        </a:defRPr>
      </a:lvl5pPr>
      <a:lvl6pPr marL="1710157" algn="l" defTabSz="684063" rtl="0" eaLnBrk="1" latinLnBrk="0" hangingPunct="1">
        <a:defRPr kumimoji="1" sz="1347" kern="1200">
          <a:solidFill>
            <a:schemeClr val="tx1"/>
          </a:solidFill>
          <a:latin typeface="+mn-lt"/>
          <a:ea typeface="+mn-ea"/>
          <a:cs typeface="+mn-cs"/>
        </a:defRPr>
      </a:lvl6pPr>
      <a:lvl7pPr marL="2052188" algn="l" defTabSz="684063" rtl="0" eaLnBrk="1" latinLnBrk="0" hangingPunct="1">
        <a:defRPr kumimoji="1" sz="1347" kern="1200">
          <a:solidFill>
            <a:schemeClr val="tx1"/>
          </a:solidFill>
          <a:latin typeface="+mn-lt"/>
          <a:ea typeface="+mn-ea"/>
          <a:cs typeface="+mn-cs"/>
        </a:defRPr>
      </a:lvl7pPr>
      <a:lvl8pPr marL="2394219" algn="l" defTabSz="684063" rtl="0" eaLnBrk="1" latinLnBrk="0" hangingPunct="1">
        <a:defRPr kumimoji="1" sz="1347" kern="1200">
          <a:solidFill>
            <a:schemeClr val="tx1"/>
          </a:solidFill>
          <a:latin typeface="+mn-lt"/>
          <a:ea typeface="+mn-ea"/>
          <a:cs typeface="+mn-cs"/>
        </a:defRPr>
      </a:lvl8pPr>
      <a:lvl9pPr marL="2736251" algn="l" defTabSz="684063" rtl="0" eaLnBrk="1" latinLnBrk="0" hangingPunct="1">
        <a:defRPr kumimoji="1" sz="1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pojin.com/contact02/"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73DEDE5C-E18B-B6F4-3639-E57B5CD98A17}"/>
              </a:ext>
            </a:extLst>
          </p:cNvPr>
          <p:cNvSpPr/>
          <p:nvPr/>
        </p:nvSpPr>
        <p:spPr>
          <a:xfrm>
            <a:off x="793" y="9377543"/>
            <a:ext cx="6839745" cy="370778"/>
          </a:xfrm>
          <a:prstGeom prst="rect">
            <a:avLst/>
          </a:prstGeom>
          <a:solidFill>
            <a:srgbClr val="E3514B"/>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graphicFrame>
        <p:nvGraphicFramePr>
          <p:cNvPr id="6" name="表 5">
            <a:extLst>
              <a:ext uri="{FF2B5EF4-FFF2-40B4-BE49-F238E27FC236}">
                <a16:creationId xmlns:a16="http://schemas.microsoft.com/office/drawing/2014/main" id="{1370EB85-2CC2-B3A1-FEE8-A4D642EE7917}"/>
              </a:ext>
            </a:extLst>
          </p:cNvPr>
          <p:cNvGraphicFramePr>
            <a:graphicFrameLocks noGrp="1"/>
          </p:cNvGraphicFramePr>
          <p:nvPr>
            <p:extLst>
              <p:ext uri="{D42A27DB-BD31-4B8C-83A1-F6EECF244321}">
                <p14:modId xmlns:p14="http://schemas.microsoft.com/office/powerpoint/2010/main" val="3917953470"/>
              </p:ext>
            </p:extLst>
          </p:nvPr>
        </p:nvGraphicFramePr>
        <p:xfrm>
          <a:off x="63423" y="2125756"/>
          <a:ext cx="6715279" cy="6897121"/>
        </p:xfrm>
        <a:graphic>
          <a:graphicData uri="http://schemas.openxmlformats.org/drawingml/2006/table">
            <a:tbl>
              <a:tblPr bandRow="1">
                <a:tableStyleId>{5C22544A-7EE6-4342-B048-85BDC9FD1C3A}</a:tableStyleId>
              </a:tblPr>
              <a:tblGrid>
                <a:gridCol w="966601">
                  <a:extLst>
                    <a:ext uri="{9D8B030D-6E8A-4147-A177-3AD203B41FA5}">
                      <a16:colId xmlns:a16="http://schemas.microsoft.com/office/drawing/2014/main" val="20000"/>
                    </a:ext>
                  </a:extLst>
                </a:gridCol>
                <a:gridCol w="5748678">
                  <a:extLst>
                    <a:ext uri="{9D8B030D-6E8A-4147-A177-3AD203B41FA5}">
                      <a16:colId xmlns:a16="http://schemas.microsoft.com/office/drawing/2014/main" val="20001"/>
                    </a:ext>
                  </a:extLst>
                </a:gridCol>
              </a:tblGrid>
              <a:tr h="329184">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大会名</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スクスクのっぽくんカップ ジュニアチャレンジマッチ</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0904">
                <a:tc>
                  <a:txBody>
                    <a:bodyPr/>
                    <a:lstStyle/>
                    <a:p>
                      <a:pPr algn="l"/>
                      <a:endParaRPr kumimoji="1" lang="ja-JP" altLang="en-US"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31729">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日程</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n-cs"/>
                        </a:rPr>
                        <a:t>10</a:t>
                      </a:r>
                      <a:r>
                        <a:rPr kumimoji="1" lang="ja-JP" altLang="en-US" sz="1050" b="0" i="0" kern="1200" dirty="0">
                          <a:solidFill>
                            <a:schemeClr val="tx2">
                              <a:lumMod val="50000"/>
                            </a:schemeClr>
                          </a:solidFill>
                          <a:effectLst/>
                          <a:latin typeface="Meiryo UI" panose="020B0604030504040204" pitchFamily="50" charset="-128"/>
                          <a:ea typeface="Meiryo UI" panose="020B0604030504040204" pitchFamily="50" charset="-128"/>
                          <a:cs typeface="+mn-cs"/>
                        </a:rPr>
                        <a:t>月</a:t>
                      </a:r>
                      <a:r>
                        <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n-cs"/>
                        </a:rPr>
                        <a:t>13</a:t>
                      </a:r>
                      <a:r>
                        <a:rPr kumimoji="1" lang="ja-JP" altLang="en-US" sz="1050" b="0" i="0" kern="1200" dirty="0">
                          <a:solidFill>
                            <a:schemeClr val="tx2">
                              <a:lumMod val="50000"/>
                            </a:schemeClr>
                          </a:solidFill>
                          <a:effectLst/>
                          <a:latin typeface="Meiryo UI" panose="020B0604030504040204" pitchFamily="50" charset="-128"/>
                          <a:ea typeface="Meiryo UI" panose="020B0604030504040204" pitchFamily="50" charset="-128"/>
                          <a:cs typeface="+mn-cs"/>
                        </a:rPr>
                        <a:t>日（日） （予備日なし）</a:t>
                      </a:r>
                      <a:endPar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締切日</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5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5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日（日）</a:t>
                      </a:r>
                      <a:endParaRPr kumimoji="1" lang="en-US" altLang="ja-JP" sz="105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9038">
                <a:tc>
                  <a:txBody>
                    <a:bodyPr/>
                    <a:lstStyle/>
                    <a:p>
                      <a:pPr algn="l"/>
                      <a:r>
                        <a:rPr kumimoji="1" lang="ja-JP" altLang="en-US" sz="1050" b="0" dirty="0">
                          <a:solidFill>
                            <a:schemeClr val="tx2">
                              <a:lumMod val="50000"/>
                            </a:schemeClr>
                          </a:solidFill>
                          <a:latin typeface="Meiryo UI" panose="020B0604030504040204" pitchFamily="50" charset="-128"/>
                          <a:ea typeface="Meiryo UI" panose="020B0604030504040204" pitchFamily="50" charset="-128"/>
                        </a:rPr>
                        <a:t>ドロー発表日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b="0" dirty="0">
                          <a:solidFill>
                            <a:schemeClr val="tx2">
                              <a:lumMod val="50000"/>
                            </a:schemeClr>
                          </a:solidFill>
                          <a:latin typeface="Meiryo UI" panose="020B0604030504040204" pitchFamily="50" charset="-128"/>
                          <a:ea typeface="Meiryo UI" panose="020B0604030504040204" pitchFamily="50" charset="-128"/>
                        </a:rPr>
                        <a:t>10</a:t>
                      </a:r>
                      <a:r>
                        <a:rPr kumimoji="1" lang="ja-JP" altLang="en-US" sz="1050" b="0" dirty="0">
                          <a:solidFill>
                            <a:schemeClr val="tx2">
                              <a:lumMod val="50000"/>
                            </a:schemeClr>
                          </a:solidFill>
                          <a:latin typeface="Meiryo UI" panose="020B0604030504040204" pitchFamily="50" charset="-128"/>
                          <a:ea typeface="Meiryo UI" panose="020B0604030504040204" pitchFamily="50" charset="-128"/>
                        </a:rPr>
                        <a:t>月</a:t>
                      </a:r>
                      <a:r>
                        <a:rPr kumimoji="1" lang="en-US" altLang="ja-JP" sz="1050" b="0" dirty="0">
                          <a:solidFill>
                            <a:schemeClr val="tx2">
                              <a:lumMod val="50000"/>
                            </a:schemeClr>
                          </a:solidFill>
                          <a:latin typeface="Meiryo UI" panose="020B0604030504040204" pitchFamily="50" charset="-128"/>
                          <a:ea typeface="Meiryo UI" panose="020B0604030504040204" pitchFamily="50" charset="-128"/>
                        </a:rPr>
                        <a:t>10</a:t>
                      </a:r>
                      <a:r>
                        <a:rPr kumimoji="1" lang="ja-JP" altLang="en-US" sz="1050" b="0" dirty="0">
                          <a:solidFill>
                            <a:schemeClr val="tx2">
                              <a:lumMod val="50000"/>
                            </a:schemeClr>
                          </a:solidFill>
                          <a:latin typeface="Meiryo UI" panose="020B0604030504040204" pitchFamily="50" charset="-128"/>
                          <a:ea typeface="Meiryo UI" panose="020B0604030504040204" pitchFamily="50" charset="-128"/>
                        </a:rPr>
                        <a:t>日（木）</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93111">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開催種目</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8</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歳以下 男女混合シングルス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2016</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年</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月</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日以降 出生</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92608">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参加資格</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年齢基準を満たし、セルフジャッジ</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オーダーオブプレイを理解していること</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502815">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試合方法</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None/>
                      </a:pP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予選リーグ後、順位別トーナメント</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pPr marL="0" indent="0">
                        <a:buNone/>
                      </a:pP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全試合</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10</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ポイント先取で行います</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pPr marL="0" indent="0">
                        <a:buNone/>
                      </a:pP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コートサイズは</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11M</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（コートの</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1/4</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）を使用して試合を行います</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99038">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使用球</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レッドボール</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99038">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サーフェス</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オムニコート</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31481">
                <a:tc>
                  <a:txBody>
                    <a:bodyPr/>
                    <a:lstStyle/>
                    <a:p>
                      <a:pPr algn="l"/>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定員</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14</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名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 各種目</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3</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エントリーから成立</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57484">
                <a:tc>
                  <a:txBody>
                    <a:bodyPr/>
                    <a:lstStyle/>
                    <a:p>
                      <a:pPr algn="l"/>
                      <a:r>
                        <a:rPr kumimoji="1" lang="ja-JP" altLang="en-US" sz="1050" b="0" dirty="0">
                          <a:solidFill>
                            <a:schemeClr val="tx2">
                              <a:lumMod val="50000"/>
                            </a:schemeClr>
                          </a:solidFill>
                          <a:latin typeface="Meiryo UI" panose="020B0604030504040204" pitchFamily="50" charset="-128"/>
                          <a:ea typeface="Meiryo UI" panose="020B0604030504040204" pitchFamily="50" charset="-128"/>
                        </a:rPr>
                        <a:t>参加費</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4,280</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円（税込） </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900" dirty="0">
                          <a:solidFill>
                            <a:schemeClr val="tx2">
                              <a:lumMod val="50000"/>
                            </a:schemeClr>
                          </a:solidFill>
                          <a:latin typeface="Meiryo UI" panose="020B0604030504040204" pitchFamily="50" charset="-128"/>
                          <a:ea typeface="Meiryo UI" panose="020B0604030504040204" pitchFamily="50" charset="-128"/>
                        </a:rPr>
                        <a:t>参加費詳細 （エントリー費 </a:t>
                      </a:r>
                      <a:r>
                        <a:rPr kumimoji="1" lang="en-US" altLang="ja-JP" sz="900" dirty="0">
                          <a:solidFill>
                            <a:schemeClr val="tx2">
                              <a:lumMod val="50000"/>
                            </a:schemeClr>
                          </a:solidFill>
                          <a:latin typeface="Meiryo UI" panose="020B0604030504040204" pitchFamily="50" charset="-128"/>
                          <a:ea typeface="Meiryo UI" panose="020B0604030504040204" pitchFamily="50" charset="-128"/>
                        </a:rPr>
                        <a:t>3,800</a:t>
                      </a:r>
                      <a:r>
                        <a:rPr kumimoji="1" lang="ja-JP" altLang="en-US" sz="900" dirty="0">
                          <a:solidFill>
                            <a:schemeClr val="tx2">
                              <a:lumMod val="50000"/>
                            </a:schemeClr>
                          </a:solidFill>
                          <a:latin typeface="Meiryo UI" panose="020B0604030504040204" pitchFamily="50" charset="-128"/>
                          <a:ea typeface="Meiryo UI" panose="020B0604030504040204" pitchFamily="50" charset="-128"/>
                        </a:rPr>
                        <a:t>円 ネットエントリー手数料 </a:t>
                      </a:r>
                      <a:r>
                        <a:rPr kumimoji="1" lang="en-US" altLang="ja-JP" sz="900" dirty="0">
                          <a:solidFill>
                            <a:schemeClr val="tx2">
                              <a:lumMod val="50000"/>
                            </a:schemeClr>
                          </a:solidFill>
                          <a:latin typeface="Meiryo UI" panose="020B0604030504040204" pitchFamily="50" charset="-128"/>
                          <a:ea typeface="Meiryo UI" panose="020B0604030504040204" pitchFamily="50" charset="-128"/>
                        </a:rPr>
                        <a:t>330</a:t>
                      </a:r>
                      <a:r>
                        <a:rPr kumimoji="1" lang="ja-JP" altLang="en-US" sz="900" dirty="0">
                          <a:solidFill>
                            <a:schemeClr val="tx2">
                              <a:lumMod val="50000"/>
                            </a:schemeClr>
                          </a:solidFill>
                          <a:latin typeface="Meiryo UI" panose="020B0604030504040204" pitchFamily="50" charset="-128"/>
                          <a:ea typeface="Meiryo UI" panose="020B0604030504040204" pitchFamily="50" charset="-128"/>
                        </a:rPr>
                        <a:t>円 保険 </a:t>
                      </a:r>
                      <a:r>
                        <a:rPr kumimoji="1" lang="en-US" altLang="ja-JP" sz="900" dirty="0">
                          <a:solidFill>
                            <a:schemeClr val="tx2">
                              <a:lumMod val="50000"/>
                            </a:schemeClr>
                          </a:solidFill>
                          <a:latin typeface="Meiryo UI" panose="020B0604030504040204" pitchFamily="50" charset="-128"/>
                          <a:ea typeface="Meiryo UI" panose="020B0604030504040204" pitchFamily="50" charset="-128"/>
                        </a:rPr>
                        <a:t>150</a:t>
                      </a:r>
                      <a:r>
                        <a:rPr kumimoji="1" lang="ja-JP" altLang="en-US" sz="900" dirty="0">
                          <a:solidFill>
                            <a:schemeClr val="tx2">
                              <a:lumMod val="50000"/>
                            </a:schemeClr>
                          </a:solidFill>
                          <a:latin typeface="Meiryo UI" panose="020B0604030504040204" pitchFamily="50" charset="-128"/>
                          <a:ea typeface="Meiryo UI" panose="020B0604030504040204" pitchFamily="50" charset="-128"/>
                        </a:rPr>
                        <a:t>円）</a:t>
                      </a:r>
                      <a:endParaRPr kumimoji="1" lang="ja-JP" altLang="en-US"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競技規定</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JTA</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ルールブック</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大会事務局が定めた試合方法など別途定めている事項</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着用ウェア</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テニスウェア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JTA</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規定でなくても可）</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629624"/>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表彰</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優勝・準優勝者を表彰</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8800790"/>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申し込み方法</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WEB</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エントリーのみ</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6030928"/>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お支払方法</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全大会前払い方式</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銀行振込の場合は大会ページ「決済についてのガイド」参照ください</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2916625"/>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キャンセル</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本要項に記載の締切日まで  </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締切日を過ぎてのキャンセルはできません（エントリー費の返還はありません）</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1817637"/>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大会会場</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大会ページ「開催場所」を参照ください</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4572646"/>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欠場届</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大会日前日まで→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https://www.spojin.com/contact02/</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　</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大会当日→ ドロー記載の「当日連絡先」</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4903701"/>
                  </a:ext>
                </a:extLst>
              </a:tr>
              <a:tr h="235226">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その他</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・ドロー作成はランキングデータとご登録情報で作成</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・同門対決は所属名の入力がある場合に可能な範囲で配慮します </a:t>
                      </a:r>
                      <a:r>
                        <a:rPr kumimoji="1" lang="en-US" altLang="ja-JP" sz="105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50" dirty="0">
                          <a:solidFill>
                            <a:schemeClr val="tx2">
                              <a:lumMod val="50000"/>
                            </a:schemeClr>
                          </a:solidFill>
                          <a:latin typeface="Meiryo UI" panose="020B0604030504040204" pitchFamily="50" charset="-128"/>
                          <a:ea typeface="Meiryo UI" panose="020B0604030504040204" pitchFamily="50" charset="-128"/>
                        </a:rPr>
                        <a:t> 所属名は正式表記で登録に限る</a:t>
                      </a:r>
                      <a:endParaRPr kumimoji="1" lang="en-US" altLang="ja-JP" sz="105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559822"/>
                  </a:ext>
                </a:extLst>
              </a:tr>
            </a:tbl>
          </a:graphicData>
        </a:graphic>
      </p:graphicFrame>
      <p:sp>
        <p:nvSpPr>
          <p:cNvPr id="34" name="正方形/長方形 33">
            <a:extLst>
              <a:ext uri="{FF2B5EF4-FFF2-40B4-BE49-F238E27FC236}">
                <a16:creationId xmlns:a16="http://schemas.microsoft.com/office/drawing/2014/main" id="{8BAAA8EE-1212-47E8-9703-16ED9B90C8A3}"/>
              </a:ext>
            </a:extLst>
          </p:cNvPr>
          <p:cNvSpPr/>
          <p:nvPr/>
        </p:nvSpPr>
        <p:spPr>
          <a:xfrm>
            <a:off x="125259" y="1585481"/>
            <a:ext cx="1348220" cy="276999"/>
          </a:xfrm>
          <a:prstGeom prst="rect">
            <a:avLst/>
          </a:prstGeom>
          <a:solidFill>
            <a:srgbClr val="E3514B"/>
          </a:solidFill>
          <a:ln>
            <a:noFill/>
          </a:ln>
          <a:effec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200" dirty="0">
                <a:solidFill>
                  <a:srgbClr val="FFFFFF"/>
                </a:solidFill>
                <a:latin typeface="Hiragino Kaku Gothic Pro"/>
              </a:rPr>
              <a:t>大会要項</a:t>
            </a:r>
          </a:p>
        </p:txBody>
      </p:sp>
      <p:sp>
        <p:nvSpPr>
          <p:cNvPr id="11" name="正方形/長方形 10">
            <a:extLst>
              <a:ext uri="{FF2B5EF4-FFF2-40B4-BE49-F238E27FC236}">
                <a16:creationId xmlns:a16="http://schemas.microsoft.com/office/drawing/2014/main" id="{1BD188FA-F871-CFE0-9552-828341D12EBB}"/>
              </a:ext>
            </a:extLst>
          </p:cNvPr>
          <p:cNvSpPr/>
          <p:nvPr/>
        </p:nvSpPr>
        <p:spPr>
          <a:xfrm>
            <a:off x="0" y="399930"/>
            <a:ext cx="6839745" cy="638612"/>
          </a:xfrm>
          <a:prstGeom prst="rect">
            <a:avLst/>
          </a:prstGeom>
          <a:solidFill>
            <a:srgbClr val="D60000"/>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10" name="テキスト ボックス 9">
            <a:extLst>
              <a:ext uri="{FF2B5EF4-FFF2-40B4-BE49-F238E27FC236}">
                <a16:creationId xmlns:a16="http://schemas.microsoft.com/office/drawing/2014/main" id="{B8379DC5-33F0-0A60-469E-AA8FF66B2FBF}"/>
              </a:ext>
            </a:extLst>
          </p:cNvPr>
          <p:cNvSpPr txBox="1"/>
          <p:nvPr/>
        </p:nvSpPr>
        <p:spPr>
          <a:xfrm>
            <a:off x="11603" y="572049"/>
            <a:ext cx="4587486" cy="338554"/>
          </a:xfrm>
          <a:prstGeom prst="rect">
            <a:avLst/>
          </a:prstGeom>
          <a:noFill/>
        </p:spPr>
        <p:txBody>
          <a:bodyPr wrap="square">
            <a:spAutoFit/>
          </a:bodyPr>
          <a:lstStyle/>
          <a:p>
            <a:r>
              <a:rPr kumimoji="1" lang="en-US" altLang="ja-JP" sz="1600" spc="300" dirty="0">
                <a:solidFill>
                  <a:schemeClr val="bg1"/>
                </a:solidFill>
                <a:latin typeface="Meiryo UI" panose="020B0604030504040204" pitchFamily="50" charset="-128"/>
                <a:ea typeface="Meiryo UI" panose="020B0604030504040204" pitchFamily="50" charset="-128"/>
              </a:rPr>
              <a:t>【</a:t>
            </a:r>
            <a:r>
              <a:rPr kumimoji="1" lang="ja-JP" altLang="en-US" sz="1600" spc="300" dirty="0">
                <a:solidFill>
                  <a:schemeClr val="bg1"/>
                </a:solidFill>
                <a:latin typeface="Meiryo UI" panose="020B0604030504040204" pitchFamily="50" charset="-128"/>
                <a:ea typeface="Meiryo UI" panose="020B0604030504040204" pitchFamily="50" charset="-128"/>
              </a:rPr>
              <a:t>レッドボール</a:t>
            </a:r>
            <a:r>
              <a:rPr kumimoji="1" lang="en-US" altLang="ja-JP" sz="1600" spc="300" dirty="0">
                <a:solidFill>
                  <a:schemeClr val="bg1"/>
                </a:solidFill>
                <a:latin typeface="Meiryo UI" panose="020B0604030504040204" pitchFamily="50" charset="-128"/>
                <a:ea typeface="Meiryo UI" panose="020B0604030504040204" pitchFamily="50" charset="-128"/>
              </a:rPr>
              <a:t>】</a:t>
            </a:r>
            <a:r>
              <a:rPr kumimoji="1" lang="ja-JP" altLang="en-US" sz="1600" spc="300" dirty="0">
                <a:solidFill>
                  <a:schemeClr val="bg1"/>
                </a:solidFill>
                <a:latin typeface="Meiryo UI" panose="020B0604030504040204" pitchFamily="50" charset="-128"/>
                <a:ea typeface="Meiryo UI" panose="020B0604030504040204" pitchFamily="50" charset="-128"/>
              </a:rPr>
              <a:t> 神奈川 相模原 </a:t>
            </a:r>
            <a:r>
              <a:rPr kumimoji="1" lang="en-US" altLang="ja-JP" sz="1600" spc="300" dirty="0">
                <a:solidFill>
                  <a:schemeClr val="bg1"/>
                </a:solidFill>
                <a:latin typeface="Meiryo UI" panose="020B0604030504040204" pitchFamily="50" charset="-128"/>
                <a:ea typeface="Meiryo UI" panose="020B0604030504040204" pitchFamily="50" charset="-128"/>
              </a:rPr>
              <a:t>10</a:t>
            </a:r>
            <a:r>
              <a:rPr kumimoji="1" lang="ja-JP" altLang="en-US" sz="1600" spc="300" dirty="0">
                <a:solidFill>
                  <a:schemeClr val="bg1"/>
                </a:solidFill>
                <a:latin typeface="Meiryo UI" panose="020B0604030504040204" pitchFamily="50" charset="-128"/>
                <a:ea typeface="Meiryo UI" panose="020B0604030504040204" pitchFamily="50" charset="-128"/>
              </a:rPr>
              <a:t>月</a:t>
            </a:r>
            <a:endParaRPr lang="ja-JP" altLang="en-US" sz="1600" spc="300"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2848E0C9-D858-251F-94FA-E57FE43B3481}"/>
              </a:ext>
            </a:extLst>
          </p:cNvPr>
          <p:cNvSpPr/>
          <p:nvPr/>
        </p:nvSpPr>
        <p:spPr>
          <a:xfrm>
            <a:off x="1190" y="1065554"/>
            <a:ext cx="6839745" cy="45719"/>
          </a:xfrm>
          <a:prstGeom prst="rect">
            <a:avLst/>
          </a:prstGeom>
          <a:solidFill>
            <a:schemeClr val="accent2">
              <a:lumMod val="75000"/>
            </a:schemeClr>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pic>
        <p:nvPicPr>
          <p:cNvPr id="16" name="図 15">
            <a:extLst>
              <a:ext uri="{FF2B5EF4-FFF2-40B4-BE49-F238E27FC236}">
                <a16:creationId xmlns:a16="http://schemas.microsoft.com/office/drawing/2014/main" id="{BF055993-5F96-37D4-0612-EB5346C05584}"/>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092117" y="205605"/>
            <a:ext cx="1686585" cy="166878"/>
          </a:xfrm>
          <a:prstGeom prst="rect">
            <a:avLst/>
          </a:prstGeom>
        </p:spPr>
      </p:pic>
      <p:pic>
        <p:nvPicPr>
          <p:cNvPr id="18" name="図 17">
            <a:extLst>
              <a:ext uri="{FF2B5EF4-FFF2-40B4-BE49-F238E27FC236}">
                <a16:creationId xmlns:a16="http://schemas.microsoft.com/office/drawing/2014/main" id="{6C20892D-5207-6F65-6D4B-DF32BB6C4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18953" y="9483568"/>
            <a:ext cx="1604219" cy="158728"/>
          </a:xfrm>
          <a:prstGeom prst="rect">
            <a:avLst/>
          </a:prstGeom>
        </p:spPr>
      </p:pic>
      <p:sp>
        <p:nvSpPr>
          <p:cNvPr id="7" name="正方形/長方形 6">
            <a:extLst>
              <a:ext uri="{FF2B5EF4-FFF2-40B4-BE49-F238E27FC236}">
                <a16:creationId xmlns:a16="http://schemas.microsoft.com/office/drawing/2014/main" id="{9CE8E78D-EBC3-3340-EDA0-FF100106A19A}"/>
              </a:ext>
            </a:extLst>
          </p:cNvPr>
          <p:cNvSpPr/>
          <p:nvPr/>
        </p:nvSpPr>
        <p:spPr>
          <a:xfrm>
            <a:off x="3608533" y="1266224"/>
            <a:ext cx="3106746" cy="2349431"/>
          </a:xfrm>
          <a:prstGeom prst="rect">
            <a:avLst/>
          </a:prstGeom>
          <a:solidFill>
            <a:srgbClr val="F4BDBA">
              <a:alpha val="10000"/>
            </a:srgbClr>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9" name="テキスト ボックス 8">
            <a:extLst>
              <a:ext uri="{FF2B5EF4-FFF2-40B4-BE49-F238E27FC236}">
                <a16:creationId xmlns:a16="http://schemas.microsoft.com/office/drawing/2014/main" id="{25B8A1E0-0032-9E83-8DC0-2F5DF192DD6B}"/>
              </a:ext>
            </a:extLst>
          </p:cNvPr>
          <p:cNvSpPr txBox="1"/>
          <p:nvPr/>
        </p:nvSpPr>
        <p:spPr>
          <a:xfrm>
            <a:off x="3570661" y="1340224"/>
            <a:ext cx="1191237" cy="261610"/>
          </a:xfrm>
          <a:prstGeom prst="rect">
            <a:avLst/>
          </a:prstGeom>
          <a:noFill/>
        </p:spPr>
        <p:txBody>
          <a:bodyPr wrap="square">
            <a:spAutoFit/>
          </a:bodyPr>
          <a:lstStyle/>
          <a:p>
            <a:pPr algn="ctr"/>
            <a:r>
              <a:rPr kumimoji="1" lang="ja-JP" altLang="en-US" sz="1050" dirty="0">
                <a:solidFill>
                  <a:srgbClr val="E3514B"/>
                </a:solidFill>
                <a:latin typeface="Meiryo UI" panose="020B0604030504040204" pitchFamily="50" charset="-128"/>
                <a:ea typeface="Meiryo UI" panose="020B0604030504040204" pitchFamily="50" charset="-128"/>
              </a:rPr>
              <a:t>保護者の皆様へ</a:t>
            </a:r>
          </a:p>
        </p:txBody>
      </p:sp>
      <p:sp>
        <p:nvSpPr>
          <p:cNvPr id="12" name="テキスト ボックス 11">
            <a:extLst>
              <a:ext uri="{FF2B5EF4-FFF2-40B4-BE49-F238E27FC236}">
                <a16:creationId xmlns:a16="http://schemas.microsoft.com/office/drawing/2014/main" id="{58722F97-CECD-4AF5-6ED7-73BF2B1A95AB}"/>
              </a:ext>
            </a:extLst>
          </p:cNvPr>
          <p:cNvSpPr txBox="1"/>
          <p:nvPr/>
        </p:nvSpPr>
        <p:spPr>
          <a:xfrm>
            <a:off x="3639938" y="1700710"/>
            <a:ext cx="3183514" cy="1708160"/>
          </a:xfrm>
          <a:prstGeom prst="rect">
            <a:avLst/>
          </a:prstGeom>
          <a:noFill/>
        </p:spPr>
        <p:txBody>
          <a:bodyPr wrap="square">
            <a:spAutoFit/>
          </a:bodyPr>
          <a:lstStyle/>
          <a:p>
            <a:r>
              <a:rPr kumimoji="1" lang="ja-JP" altLang="en-US" sz="1050" dirty="0">
                <a:latin typeface="Meiryo UI" panose="020B0604030504040204" pitchFamily="50" charset="-128"/>
                <a:ea typeface="Meiryo UI" panose="020B0604030504040204" pitchFamily="50" charset="-128"/>
              </a:rPr>
              <a:t>子供たちが行う大会です。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ルールの勘違いや間違いもあります。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これからテニスを楽しんで学んでいく過程です。</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参加者全員の子供たちを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暖かい目で見守ってください。</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勝敗に関わらず試合を終わらせて</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コートから出てきたら</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笑顔で迎えてあげてください。</a:t>
            </a:r>
          </a:p>
        </p:txBody>
      </p:sp>
      <p:pic>
        <p:nvPicPr>
          <p:cNvPr id="5" name="図 4">
            <a:extLst>
              <a:ext uri="{FF2B5EF4-FFF2-40B4-BE49-F238E27FC236}">
                <a16:creationId xmlns:a16="http://schemas.microsoft.com/office/drawing/2014/main" id="{065B4A3E-1990-09F3-08A5-98A638D0EC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99089" y="495758"/>
            <a:ext cx="2116190" cy="473219"/>
          </a:xfrm>
          <a:prstGeom prst="rect">
            <a:avLst/>
          </a:prstGeom>
        </p:spPr>
      </p:pic>
    </p:spTree>
    <p:extLst>
      <p:ext uri="{BB962C8B-B14F-4D97-AF65-F5344CB8AC3E}">
        <p14:creationId xmlns:p14="http://schemas.microsoft.com/office/powerpoint/2010/main" val="304915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表 39">
            <a:extLst>
              <a:ext uri="{FF2B5EF4-FFF2-40B4-BE49-F238E27FC236}">
                <a16:creationId xmlns:a16="http://schemas.microsoft.com/office/drawing/2014/main" id="{8EF6042C-F933-820E-AF35-C8D12915AF50}"/>
              </a:ext>
            </a:extLst>
          </p:cNvPr>
          <p:cNvGraphicFramePr>
            <a:graphicFrameLocks noGrp="1"/>
          </p:cNvGraphicFramePr>
          <p:nvPr>
            <p:extLst>
              <p:ext uri="{D42A27DB-BD31-4B8C-83A1-F6EECF244321}">
                <p14:modId xmlns:p14="http://schemas.microsoft.com/office/powerpoint/2010/main" val="2447194639"/>
              </p:ext>
            </p:extLst>
          </p:nvPr>
        </p:nvGraphicFramePr>
        <p:xfrm>
          <a:off x="125256" y="835728"/>
          <a:ext cx="6670829" cy="8563414"/>
        </p:xfrm>
        <a:graphic>
          <a:graphicData uri="http://schemas.openxmlformats.org/drawingml/2006/table">
            <a:tbl>
              <a:tblPr bandRow="1">
                <a:tableStyleId>{5C22544A-7EE6-4342-B048-85BDC9FD1C3A}</a:tableStyleId>
              </a:tblPr>
              <a:tblGrid>
                <a:gridCol w="1254629">
                  <a:extLst>
                    <a:ext uri="{9D8B030D-6E8A-4147-A177-3AD203B41FA5}">
                      <a16:colId xmlns:a16="http://schemas.microsoft.com/office/drawing/2014/main" val="20000"/>
                    </a:ext>
                  </a:extLst>
                </a:gridCol>
                <a:gridCol w="208280">
                  <a:extLst>
                    <a:ext uri="{9D8B030D-6E8A-4147-A177-3AD203B41FA5}">
                      <a16:colId xmlns:a16="http://schemas.microsoft.com/office/drawing/2014/main" val="2696937091"/>
                    </a:ext>
                  </a:extLst>
                </a:gridCol>
                <a:gridCol w="5207920">
                  <a:extLst>
                    <a:ext uri="{9D8B030D-6E8A-4147-A177-3AD203B41FA5}">
                      <a16:colId xmlns:a16="http://schemas.microsoft.com/office/drawing/2014/main" val="20001"/>
                    </a:ext>
                  </a:extLst>
                </a:gridCol>
              </a:tblGrid>
              <a:tr h="254088">
                <a:tc>
                  <a:txBody>
                    <a:bodyPr/>
                    <a:lstStyle/>
                    <a:p>
                      <a:pPr algn="l"/>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エントリーにあたって</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大会要項と注意事項・大会ページ記載事項をご確認のうえご了承の上エントリーください。</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保護者の方が責任をもって登録・エントリー・キャンセルを行い管理をしてください。</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エントリーを行いお支払完了をもって正式エントリーとなります。</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2599300"/>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募集時の受付・試合時間は予定となります。</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4088">
                <a:tc>
                  <a:txBody>
                    <a:bodyPr/>
                    <a:lstStyle/>
                    <a:p>
                      <a:pPr algn="l"/>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募集段階で時間を明示できない大会については ドロー発表時に確定します。</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54088">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6</a:t>
                      </a:r>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個別の事情による時間・競技ルールの考慮はできませんので予めご了承ください。</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7</a:t>
                      </a: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大会ドロー及び大会中の写真の肖像権・使用権は主催者に帰属します。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大会会場にて撮影した写真・動画は</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HP</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及び運用</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SNS</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に掲載します。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5755667"/>
                  </a:ext>
                </a:extLst>
              </a:tr>
              <a:tr h="254088">
                <a:tc>
                  <a:txBody>
                    <a:bodyPr/>
                    <a:lstStyle/>
                    <a:p>
                      <a:pPr marL="0" marR="0" lvl="0" indent="0" algn="l" defTabSz="684063"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エントリー注意事項</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エントリー費は事前にお支払いいただく前払い式となります。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5423892"/>
                  </a:ext>
                </a:extLst>
              </a:tr>
              <a:tr h="254088">
                <a:tc>
                  <a:txBody>
                    <a:bodyPr/>
                    <a:lstStyle/>
                    <a:p>
                      <a:pPr marL="0" marR="0" lvl="0" indent="0" algn="r" defTabSz="684063"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（エントリー費）</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銀行振込の場合のお支払期限は下記の通りです。</a:t>
                      </a:r>
                      <a:endParaRPr kumimoji="1" lang="en-US" altLang="ja-JP" sz="1000" b="0"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en-US" altLang="ja-JP" sz="1000" b="1" dirty="0">
                        <a:solidFill>
                          <a:schemeClr val="tx2">
                            <a:lumMod val="50000"/>
                          </a:schemeClr>
                        </a:solidFill>
                        <a:latin typeface="Meiryo UI" panose="020B0604030504040204" pitchFamily="50" charset="-128"/>
                        <a:ea typeface="Meiryo UI" panose="020B0604030504040204" pitchFamily="50" charset="-128"/>
                      </a:endParaRPr>
                    </a:p>
                    <a:p>
                      <a:endParaRPr kumimoji="1" lang="ja-JP" altLang="en-US" sz="1000" b="1"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4088">
                <a:tc>
                  <a:txBody>
                    <a:bodyPr/>
                    <a:lstStyle/>
                    <a:p>
                      <a:pPr algn="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b="1" dirty="0">
                        <a:solidFill>
                          <a:srgbClr val="25689F"/>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087497"/>
                  </a:ext>
                </a:extLst>
              </a:tr>
              <a:tr h="254088">
                <a:tc>
                  <a:txBody>
                    <a:bodyPr/>
                    <a:lstStyle/>
                    <a:p>
                      <a:pPr algn="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dirty="0">
                          <a:solidFill>
                            <a:srgbClr val="0070C0"/>
                          </a:solidFill>
                          <a:latin typeface="Meiryo UI" panose="020B0604030504040204" pitchFamily="50" charset="-128"/>
                          <a:ea typeface="Meiryo UI" panose="020B0604030504040204" pitchFamily="50" charset="-128"/>
                        </a:rPr>
                        <a:t>① </a:t>
                      </a:r>
                      <a:r>
                        <a:rPr kumimoji="1" lang="en-US" altLang="ja-JP" sz="1000" b="0" dirty="0">
                          <a:solidFill>
                            <a:srgbClr val="0070C0"/>
                          </a:solidFill>
                          <a:latin typeface="Meiryo UI" panose="020B0604030504040204" pitchFamily="50" charset="-128"/>
                          <a:ea typeface="Meiryo UI" panose="020B0604030504040204" pitchFamily="50" charset="-128"/>
                        </a:rPr>
                        <a:t>WEB</a:t>
                      </a:r>
                      <a:r>
                        <a:rPr kumimoji="1" lang="ja-JP" altLang="en-US" sz="1000" b="0" dirty="0">
                          <a:solidFill>
                            <a:srgbClr val="0070C0"/>
                          </a:solidFill>
                          <a:latin typeface="Meiryo UI" panose="020B0604030504040204" pitchFamily="50" charset="-128"/>
                          <a:ea typeface="Meiryo UI" panose="020B0604030504040204" pitchFamily="50" charset="-128"/>
                        </a:rPr>
                        <a:t>でエントリーを行ってから</a:t>
                      </a:r>
                      <a:r>
                        <a:rPr kumimoji="1" lang="en-US" altLang="ja-JP" sz="1000" b="0" dirty="0">
                          <a:solidFill>
                            <a:srgbClr val="0070C0"/>
                          </a:solidFill>
                          <a:latin typeface="Meiryo UI" panose="020B0604030504040204" pitchFamily="50" charset="-128"/>
                          <a:ea typeface="Meiryo UI" panose="020B0604030504040204" pitchFamily="50" charset="-128"/>
                        </a:rPr>
                        <a:t>5</a:t>
                      </a:r>
                      <a:r>
                        <a:rPr kumimoji="1" lang="ja-JP" altLang="en-US" sz="1000" b="0" dirty="0">
                          <a:solidFill>
                            <a:srgbClr val="0070C0"/>
                          </a:solidFill>
                          <a:latin typeface="Meiryo UI" panose="020B0604030504040204" pitchFamily="50" charset="-128"/>
                          <a:ea typeface="Meiryo UI" panose="020B0604030504040204" pitchFamily="50" charset="-128"/>
                        </a:rPr>
                        <a:t>日以内</a:t>
                      </a:r>
                      <a:endParaRPr kumimoji="1" lang="en-US" altLang="ja-JP" sz="1000" b="0" dirty="0">
                        <a:solidFill>
                          <a:srgbClr val="0070C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dirty="0">
                          <a:solidFill>
                            <a:srgbClr val="0070C0"/>
                          </a:solidFill>
                          <a:latin typeface="Meiryo UI" panose="020B0604030504040204" pitchFamily="50" charset="-128"/>
                          <a:ea typeface="Meiryo UI" panose="020B0604030504040204" pitchFamily="50" charset="-128"/>
                        </a:rPr>
                        <a:t>② 締切日前</a:t>
                      </a:r>
                      <a:r>
                        <a:rPr kumimoji="1" lang="en-US" altLang="ja-JP" sz="1000" b="0" dirty="0">
                          <a:solidFill>
                            <a:srgbClr val="0070C0"/>
                          </a:solidFill>
                          <a:latin typeface="Meiryo UI" panose="020B0604030504040204" pitchFamily="50" charset="-128"/>
                          <a:ea typeface="Meiryo UI" panose="020B0604030504040204" pitchFamily="50" charset="-128"/>
                        </a:rPr>
                        <a:t>3</a:t>
                      </a:r>
                      <a:r>
                        <a:rPr kumimoji="1" lang="ja-JP" altLang="en-US" sz="1000" b="0" dirty="0">
                          <a:solidFill>
                            <a:srgbClr val="0070C0"/>
                          </a:solidFill>
                          <a:latin typeface="Meiryo UI" panose="020B0604030504040204" pitchFamily="50" charset="-128"/>
                          <a:ea typeface="Meiryo UI" panose="020B0604030504040204" pitchFamily="50" charset="-128"/>
                        </a:rPr>
                        <a:t>日前以降にエントリーの場合は、翌日の</a:t>
                      </a:r>
                      <a:r>
                        <a:rPr kumimoji="1" lang="en-US" altLang="ja-JP" sz="1000" b="0" dirty="0">
                          <a:solidFill>
                            <a:srgbClr val="0070C0"/>
                          </a:solidFill>
                          <a:latin typeface="Meiryo UI" panose="020B0604030504040204" pitchFamily="50" charset="-128"/>
                          <a:ea typeface="Meiryo UI" panose="020B0604030504040204" pitchFamily="50" charset="-128"/>
                        </a:rPr>
                        <a:t>14</a:t>
                      </a:r>
                      <a:r>
                        <a:rPr kumimoji="1" lang="ja-JP" altLang="en-US" sz="1000" b="0" dirty="0">
                          <a:solidFill>
                            <a:srgbClr val="0070C0"/>
                          </a:solidFill>
                          <a:latin typeface="Meiryo UI" panose="020B0604030504040204" pitchFamily="50" charset="-128"/>
                          <a:ea typeface="Meiryo UI" panose="020B0604030504040204" pitchFamily="50" charset="-128"/>
                        </a:rPr>
                        <a:t>時まで</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54088">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上記期限を過ぎた場合は自動的にキャンセルとなります。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4088">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入金のステータスはマイページの「エントリー履歴」で確認ができます。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天候等で大会が実施されない場合は大会日翌日までにスポコインで返還となります。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4088">
                <a:tc>
                  <a:txBody>
                    <a:bodyPr/>
                    <a:lstStyle/>
                    <a:p>
                      <a:pPr algn="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8800790"/>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本要項記載の締切日までマイページよりキャンセル手続きを行ってください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6030928"/>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キャンセルの場合は「ネットエントリー手数料」除いた金額をスポコインで返還となります。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2916625"/>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キャンセル待ちでエントリーとならなかった場合は大会日の翌日中にスポコインで返還となります。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1817637"/>
                  </a:ext>
                </a:extLst>
              </a:tr>
              <a:tr h="254088">
                <a:tc>
                  <a:txBody>
                    <a:bodyPr/>
                    <a:lstStyle/>
                    <a:p>
                      <a:pPr algn="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（キャンセル待ち）</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4572646"/>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定員を超えた場合は一定数の「キャンセル待ち」を設定しています。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4903701"/>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キャンセル待ちを含め、定員に達した場合は「一時受付終了」の表示となります。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559822"/>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「一時受付終了」の種目でキャンセルがあった場合は、再度受付を再開します。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0792708"/>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キャンセル待ちからエントリー可能になった場合はメールでご連絡します。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7589327"/>
                  </a:ext>
                </a:extLst>
              </a:tr>
              <a:tr h="412894">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締切日以降にエントリー可能となった場合は大会前日の</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15</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時までに電話</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メールで出場可否の確認のご連絡します。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8678578"/>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上記</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5</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でご出場が不可の場合、エントリー費は手数料を含め全額スポコインで返還となります。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3692140"/>
                  </a:ext>
                </a:extLst>
              </a:tr>
              <a:tr h="254088">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正式エントリーにならなかった場合エントリー費は大会日翌営業日中にスポコインで返還となります。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7533088"/>
                  </a:ext>
                </a:extLst>
              </a:tr>
            </a:tbl>
          </a:graphicData>
        </a:graphic>
      </p:graphicFrame>
      <p:sp>
        <p:nvSpPr>
          <p:cNvPr id="4" name="テキスト ボックス 3">
            <a:extLst>
              <a:ext uri="{FF2B5EF4-FFF2-40B4-BE49-F238E27FC236}">
                <a16:creationId xmlns:a16="http://schemas.microsoft.com/office/drawing/2014/main" id="{E802E25F-F4EF-7A4C-551B-F3F86B786955}"/>
              </a:ext>
            </a:extLst>
          </p:cNvPr>
          <p:cNvSpPr txBox="1"/>
          <p:nvPr/>
        </p:nvSpPr>
        <p:spPr>
          <a:xfrm>
            <a:off x="62628" y="290559"/>
            <a:ext cx="4697536" cy="338554"/>
          </a:xfrm>
          <a:prstGeom prst="rect">
            <a:avLst/>
          </a:prstGeom>
          <a:noFill/>
        </p:spPr>
        <p:txBody>
          <a:bodyPr wrap="square">
            <a:spAutoFit/>
          </a:bodyPr>
          <a:lstStyle/>
          <a:p>
            <a:r>
              <a:rPr kumimoji="1" lang="ja-JP" altLang="en-US" sz="1600" b="1" dirty="0">
                <a:solidFill>
                  <a:srgbClr val="E3514B"/>
                </a:solidFill>
                <a:latin typeface="Meiryo UI" panose="020B0604030504040204" pitchFamily="50" charset="-128"/>
                <a:ea typeface="Meiryo UI" panose="020B0604030504040204" pitchFamily="50" charset="-128"/>
              </a:rPr>
              <a:t>エントリーについて・注意事項</a:t>
            </a:r>
            <a:endParaRPr lang="ja-JP" altLang="en-US" sz="1600" b="1" dirty="0">
              <a:solidFill>
                <a:srgbClr val="E3514B"/>
              </a:solidFill>
            </a:endParaRPr>
          </a:p>
        </p:txBody>
      </p:sp>
      <p:sp>
        <p:nvSpPr>
          <p:cNvPr id="5" name="正方形/長方形 4">
            <a:extLst>
              <a:ext uri="{FF2B5EF4-FFF2-40B4-BE49-F238E27FC236}">
                <a16:creationId xmlns:a16="http://schemas.microsoft.com/office/drawing/2014/main" id="{29C2BAB0-035D-DA3C-64EC-7F89F736E1E7}"/>
              </a:ext>
            </a:extLst>
          </p:cNvPr>
          <p:cNvSpPr/>
          <p:nvPr/>
        </p:nvSpPr>
        <p:spPr>
          <a:xfrm>
            <a:off x="793" y="9377543"/>
            <a:ext cx="6839745" cy="370778"/>
          </a:xfrm>
          <a:prstGeom prst="rect">
            <a:avLst/>
          </a:prstGeom>
          <a:solidFill>
            <a:srgbClr val="E3514B"/>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8" name="正方形/長方形 7">
            <a:extLst>
              <a:ext uri="{FF2B5EF4-FFF2-40B4-BE49-F238E27FC236}">
                <a16:creationId xmlns:a16="http://schemas.microsoft.com/office/drawing/2014/main" id="{A2053E08-1F3A-05E4-AC60-7BDA1B2B0D74}"/>
              </a:ext>
            </a:extLst>
          </p:cNvPr>
          <p:cNvSpPr/>
          <p:nvPr/>
        </p:nvSpPr>
        <p:spPr>
          <a:xfrm>
            <a:off x="793" y="687713"/>
            <a:ext cx="6839745" cy="45719"/>
          </a:xfrm>
          <a:prstGeom prst="rect">
            <a:avLst/>
          </a:prstGeom>
          <a:solidFill>
            <a:srgbClr val="E3514B"/>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2" name="正方形/長方形 1">
            <a:extLst>
              <a:ext uri="{FF2B5EF4-FFF2-40B4-BE49-F238E27FC236}">
                <a16:creationId xmlns:a16="http://schemas.microsoft.com/office/drawing/2014/main" id="{A30E5F6F-4350-F9AF-20C2-BCF34EC9D778}"/>
              </a:ext>
            </a:extLst>
          </p:cNvPr>
          <p:cNvSpPr/>
          <p:nvPr/>
        </p:nvSpPr>
        <p:spPr>
          <a:xfrm flipV="1">
            <a:off x="242113" y="3992352"/>
            <a:ext cx="6338144" cy="119162"/>
          </a:xfrm>
          <a:prstGeom prst="rect">
            <a:avLst/>
          </a:prstGeom>
          <a:solidFill>
            <a:srgbClr val="F4BD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204EF53-07A9-A25C-C473-2DBCF37579D1}"/>
              </a:ext>
            </a:extLst>
          </p:cNvPr>
          <p:cNvSpPr/>
          <p:nvPr/>
        </p:nvSpPr>
        <p:spPr>
          <a:xfrm>
            <a:off x="4296166" y="3711106"/>
            <a:ext cx="862189" cy="234891"/>
          </a:xfrm>
          <a:prstGeom prst="rect">
            <a:avLst/>
          </a:prstGeom>
          <a:solidFill>
            <a:srgbClr val="E3514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締切日</a:t>
            </a:r>
          </a:p>
        </p:txBody>
      </p:sp>
      <p:cxnSp>
        <p:nvCxnSpPr>
          <p:cNvPr id="16" name="直線コネクタ 15">
            <a:extLst>
              <a:ext uri="{FF2B5EF4-FFF2-40B4-BE49-F238E27FC236}">
                <a16:creationId xmlns:a16="http://schemas.microsoft.com/office/drawing/2014/main" id="{CC037B61-2965-E4C0-6BAB-B3DF2664873A}"/>
              </a:ext>
            </a:extLst>
          </p:cNvPr>
          <p:cNvCxnSpPr>
            <a:cxnSpLocks/>
          </p:cNvCxnSpPr>
          <p:nvPr/>
        </p:nvCxnSpPr>
        <p:spPr>
          <a:xfrm>
            <a:off x="5812443" y="3835441"/>
            <a:ext cx="0" cy="342822"/>
          </a:xfrm>
          <a:prstGeom prst="line">
            <a:avLst/>
          </a:prstGeom>
          <a:ln w="28575">
            <a:solidFill>
              <a:schemeClr val="bg1"/>
            </a:solidFill>
            <a:prstDash val="solid"/>
          </a:ln>
        </p:spPr>
        <p:style>
          <a:lnRef idx="1">
            <a:schemeClr val="accent4"/>
          </a:lnRef>
          <a:fillRef idx="0">
            <a:schemeClr val="accent4"/>
          </a:fillRef>
          <a:effectRef idx="0">
            <a:schemeClr val="accent4"/>
          </a:effectRef>
          <a:fontRef idx="minor">
            <a:schemeClr val="tx1"/>
          </a:fontRef>
        </p:style>
      </p:cxnSp>
      <p:sp>
        <p:nvSpPr>
          <p:cNvPr id="17" name="正方形/長方形 16">
            <a:extLst>
              <a:ext uri="{FF2B5EF4-FFF2-40B4-BE49-F238E27FC236}">
                <a16:creationId xmlns:a16="http://schemas.microsoft.com/office/drawing/2014/main" id="{38569AC9-AE4D-AB48-084A-57247D84868C}"/>
              </a:ext>
            </a:extLst>
          </p:cNvPr>
          <p:cNvSpPr/>
          <p:nvPr/>
        </p:nvSpPr>
        <p:spPr>
          <a:xfrm>
            <a:off x="3144254" y="3711106"/>
            <a:ext cx="987976" cy="234891"/>
          </a:xfrm>
          <a:prstGeom prst="rect">
            <a:avLst/>
          </a:prstGeom>
          <a:solidFill>
            <a:srgbClr val="F4BD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締切</a:t>
            </a:r>
            <a:r>
              <a:rPr kumimoji="1" lang="en-US" altLang="ja-JP" sz="1200" dirty="0"/>
              <a:t>3</a:t>
            </a:r>
            <a:r>
              <a:rPr kumimoji="1" lang="ja-JP" altLang="en-US" sz="1200" dirty="0"/>
              <a:t>日前</a:t>
            </a:r>
          </a:p>
        </p:txBody>
      </p:sp>
      <p:sp>
        <p:nvSpPr>
          <p:cNvPr id="18" name="正方形/長方形 17">
            <a:extLst>
              <a:ext uri="{FF2B5EF4-FFF2-40B4-BE49-F238E27FC236}">
                <a16:creationId xmlns:a16="http://schemas.microsoft.com/office/drawing/2014/main" id="{E7C66ADA-5DD0-B6A8-53B1-4780BA4C37CA}"/>
              </a:ext>
            </a:extLst>
          </p:cNvPr>
          <p:cNvSpPr/>
          <p:nvPr/>
        </p:nvSpPr>
        <p:spPr>
          <a:xfrm>
            <a:off x="5282810" y="3711106"/>
            <a:ext cx="1059267" cy="234891"/>
          </a:xfrm>
          <a:prstGeom prst="rect">
            <a:avLst/>
          </a:prstGeom>
          <a:solidFill>
            <a:srgbClr val="F4BD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締切日翌日</a:t>
            </a:r>
          </a:p>
        </p:txBody>
      </p:sp>
      <p:sp>
        <p:nvSpPr>
          <p:cNvPr id="20" name="テキスト ボックス 19">
            <a:extLst>
              <a:ext uri="{FF2B5EF4-FFF2-40B4-BE49-F238E27FC236}">
                <a16:creationId xmlns:a16="http://schemas.microsoft.com/office/drawing/2014/main" id="{833122B0-23EA-EA11-741A-24C831B28DE2}"/>
              </a:ext>
            </a:extLst>
          </p:cNvPr>
          <p:cNvSpPr txBox="1"/>
          <p:nvPr/>
        </p:nvSpPr>
        <p:spPr>
          <a:xfrm>
            <a:off x="5545123" y="4310649"/>
            <a:ext cx="646112" cy="261610"/>
          </a:xfrm>
          <a:prstGeom prst="rect">
            <a:avLst/>
          </a:prstGeom>
          <a:noFill/>
        </p:spPr>
        <p:txBody>
          <a:bodyPr wrap="square">
            <a:spAutoFit/>
          </a:bodyPr>
          <a:lstStyle/>
          <a:p>
            <a:r>
              <a:rPr kumimoji="1" lang="en-US" altLang="ja-JP" sz="1050" dirty="0">
                <a:solidFill>
                  <a:srgbClr val="0070C0"/>
                </a:solidFill>
                <a:latin typeface="Meiryo UI" panose="020B0604030504040204" pitchFamily="50" charset="-128"/>
                <a:ea typeface="Meiryo UI" panose="020B0604030504040204" pitchFamily="50" charset="-128"/>
              </a:rPr>
              <a:t>14:00</a:t>
            </a:r>
          </a:p>
        </p:txBody>
      </p:sp>
      <p:cxnSp>
        <p:nvCxnSpPr>
          <p:cNvPr id="21" name="直線コネクタ 20">
            <a:extLst>
              <a:ext uri="{FF2B5EF4-FFF2-40B4-BE49-F238E27FC236}">
                <a16:creationId xmlns:a16="http://schemas.microsoft.com/office/drawing/2014/main" id="{C299B231-9CF2-61CB-E4F1-68A2206AD02C}"/>
              </a:ext>
            </a:extLst>
          </p:cNvPr>
          <p:cNvCxnSpPr>
            <a:cxnSpLocks/>
          </p:cNvCxnSpPr>
          <p:nvPr/>
        </p:nvCxnSpPr>
        <p:spPr>
          <a:xfrm>
            <a:off x="4737335" y="3945997"/>
            <a:ext cx="0" cy="211235"/>
          </a:xfrm>
          <a:prstGeom prst="line">
            <a:avLst/>
          </a:prstGeom>
          <a:ln w="28575">
            <a:solidFill>
              <a:schemeClr val="bg1"/>
            </a:solidFill>
          </a:ln>
        </p:spPr>
        <p:style>
          <a:lnRef idx="1">
            <a:schemeClr val="accent4"/>
          </a:lnRef>
          <a:fillRef idx="0">
            <a:schemeClr val="accent4"/>
          </a:fillRef>
          <a:effectRef idx="0">
            <a:schemeClr val="accent4"/>
          </a:effectRef>
          <a:fontRef idx="minor">
            <a:schemeClr val="tx1"/>
          </a:fontRef>
        </p:style>
      </p:cxnSp>
      <p:sp>
        <p:nvSpPr>
          <p:cNvPr id="23" name="テキスト ボックス 22">
            <a:extLst>
              <a:ext uri="{FF2B5EF4-FFF2-40B4-BE49-F238E27FC236}">
                <a16:creationId xmlns:a16="http://schemas.microsoft.com/office/drawing/2014/main" id="{85197975-6091-515E-97F1-8BBECFBDF417}"/>
              </a:ext>
            </a:extLst>
          </p:cNvPr>
          <p:cNvSpPr txBox="1"/>
          <p:nvPr/>
        </p:nvSpPr>
        <p:spPr>
          <a:xfrm>
            <a:off x="191349" y="4233705"/>
            <a:ext cx="731438" cy="415498"/>
          </a:xfrm>
          <a:prstGeom prst="rect">
            <a:avLst/>
          </a:prstGeom>
          <a:solidFill>
            <a:srgbClr val="F4BDBA"/>
          </a:solidFill>
          <a:ln>
            <a:solidFill>
              <a:schemeClr val="bg2">
                <a:lumMod val="90000"/>
              </a:schemeClr>
            </a:solidFill>
          </a:ln>
        </p:spPr>
        <p:txBody>
          <a:bodyPr wrap="square">
            <a:spAutoFit/>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エントリー</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タイミング</a:t>
            </a:r>
            <a:endParaRPr kumimoji="1" lang="en-US" altLang="ja-JP" sz="1000" dirty="0">
              <a:solidFill>
                <a:schemeClr val="bg1"/>
              </a:solidFill>
              <a:latin typeface="Meiryo UI" panose="020B0604030504040204" pitchFamily="50" charset="-128"/>
              <a:ea typeface="Meiryo UI" panose="020B0604030504040204" pitchFamily="50" charset="-128"/>
            </a:endParaRPr>
          </a:p>
        </p:txBody>
      </p:sp>
      <p:cxnSp>
        <p:nvCxnSpPr>
          <p:cNvPr id="30" name="直線矢印コネクタ 29">
            <a:extLst>
              <a:ext uri="{FF2B5EF4-FFF2-40B4-BE49-F238E27FC236}">
                <a16:creationId xmlns:a16="http://schemas.microsoft.com/office/drawing/2014/main" id="{53E6D480-55E2-38ED-DF85-31C3F46916E1}"/>
              </a:ext>
            </a:extLst>
          </p:cNvPr>
          <p:cNvCxnSpPr>
            <a:cxnSpLocks/>
          </p:cNvCxnSpPr>
          <p:nvPr/>
        </p:nvCxnSpPr>
        <p:spPr>
          <a:xfrm>
            <a:off x="1098958" y="4313210"/>
            <a:ext cx="2027804" cy="0"/>
          </a:xfrm>
          <a:prstGeom prst="straightConnector1">
            <a:avLst/>
          </a:prstGeom>
          <a:ln w="15875">
            <a:solidFill>
              <a:schemeClr val="accent5">
                <a:lumMod val="75000"/>
              </a:schemeClr>
            </a:solidFill>
            <a:prstDash val="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EB1B513B-BA20-E201-9894-10D3834912CD}"/>
              </a:ext>
            </a:extLst>
          </p:cNvPr>
          <p:cNvCxnSpPr>
            <a:cxnSpLocks/>
          </p:cNvCxnSpPr>
          <p:nvPr/>
        </p:nvCxnSpPr>
        <p:spPr>
          <a:xfrm>
            <a:off x="3194179" y="4524333"/>
            <a:ext cx="2342555" cy="0"/>
          </a:xfrm>
          <a:prstGeom prst="straightConnector1">
            <a:avLst/>
          </a:prstGeom>
          <a:ln w="15875">
            <a:solidFill>
              <a:schemeClr val="accent5">
                <a:lumMod val="75000"/>
              </a:schemeClr>
            </a:solidFill>
            <a:prstDash val="dash"/>
            <a:headEnd type="stealth"/>
            <a:tailEnd type="stealth"/>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C48393B9-AF0B-1509-8A2A-D1E1FE87312A}"/>
              </a:ext>
            </a:extLst>
          </p:cNvPr>
          <p:cNvSpPr txBox="1"/>
          <p:nvPr/>
        </p:nvSpPr>
        <p:spPr>
          <a:xfrm>
            <a:off x="1972656" y="4178263"/>
            <a:ext cx="414985" cy="253916"/>
          </a:xfrm>
          <a:prstGeom prst="rect">
            <a:avLst/>
          </a:prstGeom>
          <a:solidFill>
            <a:schemeClr val="bg1"/>
          </a:solidFill>
        </p:spPr>
        <p:txBody>
          <a:bodyPr wrap="square">
            <a:spAutoFit/>
          </a:bodyPr>
          <a:lstStyle/>
          <a:p>
            <a:r>
              <a:rPr kumimoji="1" lang="ja-JP" altLang="en-US" sz="1050" dirty="0">
                <a:solidFill>
                  <a:srgbClr val="0070C0"/>
                </a:solidFill>
                <a:latin typeface="Meiryo UI" panose="020B0604030504040204" pitchFamily="50" charset="-128"/>
                <a:ea typeface="Meiryo UI" panose="020B0604030504040204" pitchFamily="50" charset="-128"/>
              </a:rPr>
              <a:t>①</a:t>
            </a:r>
            <a:endParaRPr kumimoji="1" lang="en-US" altLang="ja-JP" sz="1050" dirty="0">
              <a:solidFill>
                <a:srgbClr val="0070C0"/>
              </a:solidFill>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50C38D37-C22E-F574-7773-C47CC1285540}"/>
              </a:ext>
            </a:extLst>
          </p:cNvPr>
          <p:cNvSpPr txBox="1"/>
          <p:nvPr/>
        </p:nvSpPr>
        <p:spPr>
          <a:xfrm>
            <a:off x="4219868" y="4397375"/>
            <a:ext cx="414985" cy="253916"/>
          </a:xfrm>
          <a:prstGeom prst="rect">
            <a:avLst/>
          </a:prstGeom>
          <a:solidFill>
            <a:schemeClr val="bg1"/>
          </a:solidFill>
        </p:spPr>
        <p:txBody>
          <a:bodyPr wrap="square">
            <a:spAutoFit/>
          </a:bodyPr>
          <a:lstStyle/>
          <a:p>
            <a:pPr algn="ctr"/>
            <a:r>
              <a:rPr kumimoji="1" lang="ja-JP" altLang="en-US" sz="1050" dirty="0">
                <a:solidFill>
                  <a:srgbClr val="0070C0"/>
                </a:solidFill>
                <a:latin typeface="Meiryo UI" panose="020B0604030504040204" pitchFamily="50" charset="-128"/>
                <a:ea typeface="Meiryo UI" panose="020B0604030504040204" pitchFamily="50" charset="-128"/>
              </a:rPr>
              <a:t>②</a:t>
            </a:r>
            <a:endParaRPr kumimoji="1" lang="en-US" altLang="ja-JP" sz="1050" dirty="0">
              <a:solidFill>
                <a:srgbClr val="0070C0"/>
              </a:solidFill>
              <a:latin typeface="Meiryo UI" panose="020B0604030504040204" pitchFamily="50" charset="-128"/>
              <a:ea typeface="Meiryo UI" panose="020B0604030504040204" pitchFamily="50" charset="-128"/>
            </a:endParaRPr>
          </a:p>
        </p:txBody>
      </p:sp>
      <p:cxnSp>
        <p:nvCxnSpPr>
          <p:cNvPr id="39" name="直線コネクタ 38">
            <a:extLst>
              <a:ext uri="{FF2B5EF4-FFF2-40B4-BE49-F238E27FC236}">
                <a16:creationId xmlns:a16="http://schemas.microsoft.com/office/drawing/2014/main" id="{5098D2C6-0304-9474-E0E7-03023AB99A50}"/>
              </a:ext>
            </a:extLst>
          </p:cNvPr>
          <p:cNvCxnSpPr>
            <a:cxnSpLocks/>
          </p:cNvCxnSpPr>
          <p:nvPr/>
        </p:nvCxnSpPr>
        <p:spPr>
          <a:xfrm>
            <a:off x="3132468" y="3996329"/>
            <a:ext cx="0" cy="446126"/>
          </a:xfrm>
          <a:prstGeom prst="line">
            <a:avLst/>
          </a:prstGeom>
          <a:ln w="28575">
            <a:solidFill>
              <a:schemeClr val="bg1"/>
            </a:solidFill>
            <a:prstDash val="solid"/>
          </a:ln>
        </p:spPr>
        <p:style>
          <a:lnRef idx="1">
            <a:schemeClr val="accent4"/>
          </a:lnRef>
          <a:fillRef idx="0">
            <a:schemeClr val="accent4"/>
          </a:fillRef>
          <a:effectRef idx="0">
            <a:schemeClr val="accent4"/>
          </a:effectRef>
          <a:fontRef idx="minor">
            <a:schemeClr val="tx1"/>
          </a:fontRef>
        </p:style>
      </p:cxnSp>
      <p:sp>
        <p:nvSpPr>
          <p:cNvPr id="41" name="テキスト ボックス 40">
            <a:extLst>
              <a:ext uri="{FF2B5EF4-FFF2-40B4-BE49-F238E27FC236}">
                <a16:creationId xmlns:a16="http://schemas.microsoft.com/office/drawing/2014/main" id="{49F567CC-3A9C-88B3-EA6C-15BF3E5A605F}"/>
              </a:ext>
            </a:extLst>
          </p:cNvPr>
          <p:cNvSpPr txBox="1"/>
          <p:nvPr/>
        </p:nvSpPr>
        <p:spPr>
          <a:xfrm>
            <a:off x="812709" y="4976786"/>
            <a:ext cx="731438" cy="400110"/>
          </a:xfrm>
          <a:prstGeom prst="rect">
            <a:avLst/>
          </a:prstGeom>
          <a:solidFill>
            <a:srgbClr val="F4BDBA"/>
          </a:solidFill>
          <a:ln>
            <a:solidFill>
              <a:schemeClr val="bg2">
                <a:lumMod val="90000"/>
              </a:schemeClr>
            </a:solidFill>
          </a:ln>
        </p:spPr>
        <p:txBody>
          <a:bodyPr wrap="square">
            <a:spAutoFit/>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入金</a:t>
            </a:r>
            <a:endParaRPr kumimoji="1" lang="en-US" altLang="ja-JP" sz="1000" dirty="0">
              <a:solidFill>
                <a:schemeClr val="bg1"/>
              </a:solidFill>
              <a:latin typeface="Meiryo UI" panose="020B0604030504040204" pitchFamily="50" charset="-128"/>
              <a:ea typeface="Meiryo UI" panose="020B0604030504040204" pitchFamily="50" charset="-128"/>
            </a:endParaRPr>
          </a:p>
          <a:p>
            <a:pPr algn="ctr"/>
            <a:r>
              <a:rPr kumimoji="1" lang="ja-JP" altLang="en-US" sz="1000" dirty="0">
                <a:solidFill>
                  <a:schemeClr val="bg1"/>
                </a:solidFill>
                <a:latin typeface="Meiryo UI" panose="020B0604030504040204" pitchFamily="50" charset="-128"/>
                <a:ea typeface="Meiryo UI" panose="020B0604030504040204" pitchFamily="50" charset="-128"/>
              </a:rPr>
              <a:t>期限</a:t>
            </a:r>
            <a:endParaRPr kumimoji="1" lang="en-US" altLang="ja-JP" sz="1000" dirty="0">
              <a:solidFill>
                <a:schemeClr val="bg1"/>
              </a:solidFill>
              <a:latin typeface="Meiryo UI" panose="020B0604030504040204" pitchFamily="50" charset="-128"/>
              <a:ea typeface="Meiryo UI" panose="020B0604030504040204" pitchFamily="50" charset="-128"/>
            </a:endParaRPr>
          </a:p>
        </p:txBody>
      </p:sp>
      <p:cxnSp>
        <p:nvCxnSpPr>
          <p:cNvPr id="46" name="直線コネクタ 45">
            <a:extLst>
              <a:ext uri="{FF2B5EF4-FFF2-40B4-BE49-F238E27FC236}">
                <a16:creationId xmlns:a16="http://schemas.microsoft.com/office/drawing/2014/main" id="{2E4C9E59-A968-BAA0-E366-FF7D76636ED1}"/>
              </a:ext>
            </a:extLst>
          </p:cNvPr>
          <p:cNvCxnSpPr/>
          <p:nvPr/>
        </p:nvCxnSpPr>
        <p:spPr>
          <a:xfrm>
            <a:off x="191349" y="4751388"/>
            <a:ext cx="6388908"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pic>
        <p:nvPicPr>
          <p:cNvPr id="51" name="図 50">
            <a:extLst>
              <a:ext uri="{FF2B5EF4-FFF2-40B4-BE49-F238E27FC236}">
                <a16:creationId xmlns:a16="http://schemas.microsoft.com/office/drawing/2014/main" id="{421F8202-C091-E4E1-02CE-68B13CEA8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8953" y="9483568"/>
            <a:ext cx="1604219" cy="158728"/>
          </a:xfrm>
          <a:prstGeom prst="rect">
            <a:avLst/>
          </a:prstGeom>
        </p:spPr>
      </p:pic>
      <p:pic>
        <p:nvPicPr>
          <p:cNvPr id="3" name="図 2">
            <a:extLst>
              <a:ext uri="{FF2B5EF4-FFF2-40B4-BE49-F238E27FC236}">
                <a16:creationId xmlns:a16="http://schemas.microsoft.com/office/drawing/2014/main" id="{2756D246-4443-B908-06DC-2000EAAEED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5992" y="233698"/>
            <a:ext cx="1684265" cy="376633"/>
          </a:xfrm>
          <a:prstGeom prst="rect">
            <a:avLst/>
          </a:prstGeom>
        </p:spPr>
      </p:pic>
    </p:spTree>
    <p:extLst>
      <p:ext uri="{BB962C8B-B14F-4D97-AF65-F5344CB8AC3E}">
        <p14:creationId xmlns:p14="http://schemas.microsoft.com/office/powerpoint/2010/main" val="266670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表 39">
            <a:extLst>
              <a:ext uri="{FF2B5EF4-FFF2-40B4-BE49-F238E27FC236}">
                <a16:creationId xmlns:a16="http://schemas.microsoft.com/office/drawing/2014/main" id="{8EF6042C-F933-820E-AF35-C8D12915AF50}"/>
              </a:ext>
            </a:extLst>
          </p:cNvPr>
          <p:cNvGraphicFramePr>
            <a:graphicFrameLocks noGrp="1"/>
          </p:cNvGraphicFramePr>
          <p:nvPr>
            <p:extLst>
              <p:ext uri="{D42A27DB-BD31-4B8C-83A1-F6EECF244321}">
                <p14:modId xmlns:p14="http://schemas.microsoft.com/office/powerpoint/2010/main" val="1976608373"/>
              </p:ext>
            </p:extLst>
          </p:nvPr>
        </p:nvGraphicFramePr>
        <p:xfrm>
          <a:off x="125259" y="3576956"/>
          <a:ext cx="6670829" cy="5659796"/>
        </p:xfrm>
        <a:graphic>
          <a:graphicData uri="http://schemas.openxmlformats.org/drawingml/2006/table">
            <a:tbl>
              <a:tblPr bandRow="1">
                <a:tableStyleId>{5C22544A-7EE6-4342-B048-85BDC9FD1C3A}</a:tableStyleId>
              </a:tblPr>
              <a:tblGrid>
                <a:gridCol w="1254629">
                  <a:extLst>
                    <a:ext uri="{9D8B030D-6E8A-4147-A177-3AD203B41FA5}">
                      <a16:colId xmlns:a16="http://schemas.microsoft.com/office/drawing/2014/main" val="20000"/>
                    </a:ext>
                  </a:extLst>
                </a:gridCol>
                <a:gridCol w="208280">
                  <a:extLst>
                    <a:ext uri="{9D8B030D-6E8A-4147-A177-3AD203B41FA5}">
                      <a16:colId xmlns:a16="http://schemas.microsoft.com/office/drawing/2014/main" val="2696937091"/>
                    </a:ext>
                  </a:extLst>
                </a:gridCol>
                <a:gridCol w="5207920">
                  <a:extLst>
                    <a:ext uri="{9D8B030D-6E8A-4147-A177-3AD203B41FA5}">
                      <a16:colId xmlns:a16="http://schemas.microsoft.com/office/drawing/2014/main" val="20001"/>
                    </a:ext>
                  </a:extLst>
                </a:gridCol>
              </a:tblGrid>
              <a:tr h="0">
                <a:tc>
                  <a:txBody>
                    <a:bodyPr/>
                    <a:lstStyle/>
                    <a:p>
                      <a:pPr algn="l"/>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天候不良時</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「大会中止」「集合時間変更」のお知らせはスポ人の「</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NEWS</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TOPICS</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」でお知らせします。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上記</a:t>
                      </a:r>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1</a:t>
                      </a:r>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のお知らせは集合時間の</a:t>
                      </a:r>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1</a:t>
                      </a:r>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時間前までに判断を行い更新します。</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最短でのご案内は</a:t>
                      </a:r>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HP</a:t>
                      </a:r>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n-cs"/>
                        </a:rPr>
                        <a:t>となりますのでお電話での確認はご遠慮ください。</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p>
                      <a:pPr algn="l"/>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rPr>
                        <a:t>天候不良により途中中止となった場合のエントリー費の取り扱いは以下のとおりとなります。</a:t>
                      </a:r>
                      <a:endParaRPr kumimoji="1" lang="en-US" altLang="ja-JP" sz="1000" b="0" i="0" kern="1200" dirty="0">
                        <a:solidFill>
                          <a:schemeClr val="tx2">
                            <a:lumMod val="50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（消化ゲーム数に応じた返還となります）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 </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実際にコートで消化を行ったゲーム数で計算します（</a:t>
                      </a:r>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WO</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は消化ゲームには含みません）</a:t>
                      </a:r>
                      <a:endParaRPr kumimoji="1" lang="en-US" altLang="ja-JP" sz="1000" b="0" dirty="0">
                        <a:solidFill>
                          <a:schemeClr val="tx2">
                            <a:lumMod val="50000"/>
                          </a:schemeClr>
                        </a:solidFill>
                        <a:latin typeface="Meiryo UI" panose="020B0604030504040204" pitchFamily="50" charset="-128"/>
                        <a:ea typeface="Meiryo UI" panose="020B0604030504040204" pitchFamily="50" charset="-128"/>
                      </a:endParaRPr>
                    </a:p>
                    <a:p>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 レッドボールの</a:t>
                      </a:r>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1</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ポイントは</a:t>
                      </a:r>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1</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ゲームで計算します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0658189"/>
                  </a:ext>
                </a:extLst>
              </a:tr>
              <a:tr h="0">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b="0" dirty="0">
                          <a:solidFill>
                            <a:schemeClr val="tx2">
                              <a:lumMod val="50000"/>
                            </a:schemeClr>
                          </a:solidFill>
                          <a:latin typeface="Meiryo UI" panose="020B0604030504040204" pitchFamily="50" charset="-128"/>
                          <a:ea typeface="Meiryo UI" panose="020B0604030504040204" pitchFamily="50" charset="-128"/>
                        </a:rPr>
                        <a:t>0</a:t>
                      </a:r>
                      <a:r>
                        <a:rPr kumimoji="1" lang="ja-JP" altLang="en-US" sz="1000" b="0" dirty="0">
                          <a:solidFill>
                            <a:schemeClr val="tx2">
                              <a:lumMod val="50000"/>
                            </a:schemeClr>
                          </a:solidFill>
                          <a:latin typeface="Meiryo UI" panose="020B0604030504040204" pitchFamily="50" charset="-128"/>
                          <a:ea typeface="Meiryo UI" panose="020B0604030504040204" pitchFamily="50" charset="-128"/>
                        </a:rPr>
                        <a:t>ゲーム：お支払い金額の全額を返還</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671630"/>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1-3</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ゲーム ：エントリー費（手数料・保険を除く金額）を返還</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4-7</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ゲーム ：エントリー費（手数料・保険を除く金額）の</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2/3</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を返還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8-11</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ゲーム：エントリー費（手数料・保険を除く金額）の</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1/3</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を返還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1778216"/>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12</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ゲーム</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：返還はありません</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3059929"/>
                  </a:ext>
                </a:extLst>
              </a:tr>
              <a:tr h="122535">
                <a:tc>
                  <a:txBody>
                    <a:bodyPr/>
                    <a:lstStyle/>
                    <a:p>
                      <a:pPr marL="0" marR="0" lvl="0" indent="0" algn="l" defTabSz="684063"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大会結果・ランキング</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5423892"/>
                  </a:ext>
                </a:extLst>
              </a:tr>
              <a:tr h="0">
                <a:tc>
                  <a:txBody>
                    <a:bodyPr/>
                    <a:lstStyle/>
                    <a:p>
                      <a:pPr algn="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大会結果は終了後にスポ人に掲載します。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（掲載は大会日の翌営業日を基本としますが長期休暇などで前後します）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0">
                <a:tc>
                  <a:txBody>
                    <a:bodyPr/>
                    <a:lstStyle/>
                    <a:p>
                      <a:pPr algn="l"/>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ランキングは日曜日までに行った大会を翌週の金曜日に反映となります。</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0">
                <a:tc>
                  <a:txBody>
                    <a:bodyPr/>
                    <a:lstStyle/>
                    <a:p>
                      <a:pPr algn="l"/>
                      <a:endParaRPr kumimoji="1" lang="ja-JP" altLang="en-US" sz="1000" b="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（レッドボールはランキングの対象ではありません）</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0">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その他</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大会中の怪我や事故などは応急処置を可能な範囲で行いますがその後の責任は一切負いかねます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0">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大会は</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JTA</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競技ルールをもとに現地のレフリー及び大会事務局が判断を行います。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7629624"/>
                  </a:ext>
                </a:extLst>
              </a:tr>
              <a:tr h="23522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撮影のためにカメラマンがコート内に入る場合があります。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972973"/>
                  </a:ext>
                </a:extLst>
              </a:tr>
              <a:tr h="235226">
                <a:tc>
                  <a:txBody>
                    <a:bodyPr/>
                    <a:lstStyle/>
                    <a:p>
                      <a:pPr algn="r"/>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大会において撮影した写真・動画は</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HP</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及び各種媒体に掲載する場合があります。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8800790"/>
                  </a:ext>
                </a:extLst>
              </a:tr>
              <a:tr h="23522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大会にエントリーされる方は本要項記載事項に同意したものとします。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6030928"/>
                  </a:ext>
                </a:extLst>
              </a:tr>
              <a:tr h="47819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大会運営に著しく支障をきたすと適用ルールをもとに判断をした場合は退場・失格とさせていただきます。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2916625"/>
                  </a:ext>
                </a:extLst>
              </a:tr>
            </a:tbl>
          </a:graphicData>
        </a:graphic>
      </p:graphicFrame>
      <p:graphicFrame>
        <p:nvGraphicFramePr>
          <p:cNvPr id="5" name="表 4">
            <a:extLst>
              <a:ext uri="{FF2B5EF4-FFF2-40B4-BE49-F238E27FC236}">
                <a16:creationId xmlns:a16="http://schemas.microsoft.com/office/drawing/2014/main" id="{4A6B79C0-51C5-B2AD-BBA2-0CB06F23E585}"/>
              </a:ext>
            </a:extLst>
          </p:cNvPr>
          <p:cNvGraphicFramePr>
            <a:graphicFrameLocks noGrp="1"/>
          </p:cNvGraphicFramePr>
          <p:nvPr>
            <p:extLst>
              <p:ext uri="{D42A27DB-BD31-4B8C-83A1-F6EECF244321}">
                <p14:modId xmlns:p14="http://schemas.microsoft.com/office/powerpoint/2010/main" val="3194000653"/>
              </p:ext>
            </p:extLst>
          </p:nvPr>
        </p:nvGraphicFramePr>
        <p:xfrm>
          <a:off x="107078" y="1161877"/>
          <a:ext cx="6767667" cy="1856652"/>
        </p:xfrm>
        <a:graphic>
          <a:graphicData uri="http://schemas.openxmlformats.org/drawingml/2006/table">
            <a:tbl>
              <a:tblPr bandRow="1">
                <a:tableStyleId>{5C22544A-7EE6-4342-B048-85BDC9FD1C3A}</a:tableStyleId>
              </a:tblPr>
              <a:tblGrid>
                <a:gridCol w="1254629">
                  <a:extLst>
                    <a:ext uri="{9D8B030D-6E8A-4147-A177-3AD203B41FA5}">
                      <a16:colId xmlns:a16="http://schemas.microsoft.com/office/drawing/2014/main" val="2889654316"/>
                    </a:ext>
                  </a:extLst>
                </a:gridCol>
                <a:gridCol w="305118">
                  <a:extLst>
                    <a:ext uri="{9D8B030D-6E8A-4147-A177-3AD203B41FA5}">
                      <a16:colId xmlns:a16="http://schemas.microsoft.com/office/drawing/2014/main" val="2648364196"/>
                    </a:ext>
                  </a:extLst>
                </a:gridCol>
                <a:gridCol w="5207920">
                  <a:extLst>
                    <a:ext uri="{9D8B030D-6E8A-4147-A177-3AD203B41FA5}">
                      <a16:colId xmlns:a16="http://schemas.microsoft.com/office/drawing/2014/main" val="1349360966"/>
                    </a:ext>
                  </a:extLst>
                </a:gridCol>
              </a:tblGrid>
              <a:tr h="265236">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大会注意事項</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083405"/>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大会は</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JTA</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ルールブックをもとに運営を行います。（レッドボールは除く）</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0482220"/>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集合時間までに本部で受付をしていない選手はいかなる理由も欠場扱いとなり出場できません。</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22918605"/>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大会会場に着いたら必ず大会本部で受付を行ってください。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2083661"/>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試合は多少の補助は必要に応じて入りますが基本的にはセルフジャッジで行います</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5391093"/>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試合結果は勝者報告です。結果については勝敗関わらず現地で確認をおこなってください。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5707777"/>
                  </a:ext>
                </a:extLst>
              </a:tr>
              <a:tr h="265236">
                <a:tc>
                  <a:txBody>
                    <a:bodyPr/>
                    <a:lstStyle/>
                    <a:p>
                      <a:endParaRPr kumimoji="1" lang="ja-JP" altLang="en-US"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上記</a:t>
                      </a:r>
                      <a:r>
                        <a:rPr kumimoji="1" lang="en-US" altLang="ja-JP" sz="1000" dirty="0">
                          <a:solidFill>
                            <a:schemeClr val="tx2">
                              <a:lumMod val="50000"/>
                            </a:schemeClr>
                          </a:solidFill>
                          <a:latin typeface="Meiryo UI" panose="020B0604030504040204" pitchFamily="50" charset="-128"/>
                          <a:ea typeface="Meiryo UI" panose="020B0604030504040204" pitchFamily="50" charset="-128"/>
                        </a:rPr>
                        <a:t>6</a:t>
                      </a:r>
                      <a:r>
                        <a:rPr kumimoji="1" lang="ja-JP" altLang="en-US" sz="1000" dirty="0">
                          <a:solidFill>
                            <a:schemeClr val="tx2">
                              <a:lumMod val="50000"/>
                            </a:schemeClr>
                          </a:solidFill>
                          <a:latin typeface="Meiryo UI" panose="020B0604030504040204" pitchFamily="50" charset="-128"/>
                          <a:ea typeface="Meiryo UI" panose="020B0604030504040204" pitchFamily="50" charset="-128"/>
                        </a:rPr>
                        <a:t>で誤り等がある場合は現地で対戦相手と当日の本部で解決を行ってください。</a:t>
                      </a:r>
                      <a:endParaRPr kumimoji="1" lang="en-US" altLang="ja-JP" sz="1000" dirty="0">
                        <a:solidFill>
                          <a:schemeClr val="tx2">
                            <a:lumMod val="50000"/>
                          </a:schemeClr>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488091"/>
                  </a:ext>
                </a:extLst>
              </a:tr>
            </a:tbl>
          </a:graphicData>
        </a:graphic>
      </p:graphicFrame>
      <p:sp>
        <p:nvSpPr>
          <p:cNvPr id="7" name="正方形/長方形 6">
            <a:extLst>
              <a:ext uri="{FF2B5EF4-FFF2-40B4-BE49-F238E27FC236}">
                <a16:creationId xmlns:a16="http://schemas.microsoft.com/office/drawing/2014/main" id="{808630D7-B173-0E1B-3181-43980EF10C84}"/>
              </a:ext>
            </a:extLst>
          </p:cNvPr>
          <p:cNvSpPr/>
          <p:nvPr/>
        </p:nvSpPr>
        <p:spPr>
          <a:xfrm>
            <a:off x="793" y="9377543"/>
            <a:ext cx="6839745" cy="370778"/>
          </a:xfrm>
          <a:prstGeom prst="rect">
            <a:avLst/>
          </a:prstGeom>
          <a:solidFill>
            <a:srgbClr val="E3514B"/>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8" name="正方形/長方形 7">
            <a:extLst>
              <a:ext uri="{FF2B5EF4-FFF2-40B4-BE49-F238E27FC236}">
                <a16:creationId xmlns:a16="http://schemas.microsoft.com/office/drawing/2014/main" id="{8A0350E3-0251-D95A-3EA1-1AEC201B258C}"/>
              </a:ext>
            </a:extLst>
          </p:cNvPr>
          <p:cNvSpPr/>
          <p:nvPr/>
        </p:nvSpPr>
        <p:spPr>
          <a:xfrm>
            <a:off x="793" y="687713"/>
            <a:ext cx="6839745" cy="45719"/>
          </a:xfrm>
          <a:prstGeom prst="rect">
            <a:avLst/>
          </a:prstGeom>
          <a:solidFill>
            <a:srgbClr val="E3514B"/>
          </a:solidFill>
          <a:ln>
            <a:noFill/>
          </a:ln>
          <a:effectLst/>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1600" i="0" dirty="0">
              <a:solidFill>
                <a:schemeClr val="bg1"/>
              </a:solidFill>
              <a:latin typeface="Hiragino Kaku Gothic Pro"/>
            </a:endParaRPr>
          </a:p>
        </p:txBody>
      </p:sp>
      <p:sp>
        <p:nvSpPr>
          <p:cNvPr id="10" name="テキスト ボックス 9">
            <a:extLst>
              <a:ext uri="{FF2B5EF4-FFF2-40B4-BE49-F238E27FC236}">
                <a16:creationId xmlns:a16="http://schemas.microsoft.com/office/drawing/2014/main" id="{6B4E2003-6716-5E10-E300-420F68F326A9}"/>
              </a:ext>
            </a:extLst>
          </p:cNvPr>
          <p:cNvSpPr txBox="1"/>
          <p:nvPr/>
        </p:nvSpPr>
        <p:spPr>
          <a:xfrm>
            <a:off x="62628" y="290559"/>
            <a:ext cx="4697536" cy="338554"/>
          </a:xfrm>
          <a:prstGeom prst="rect">
            <a:avLst/>
          </a:prstGeom>
          <a:noFill/>
        </p:spPr>
        <p:txBody>
          <a:bodyPr wrap="square">
            <a:spAutoFit/>
          </a:bodyPr>
          <a:lstStyle/>
          <a:p>
            <a:r>
              <a:rPr kumimoji="1" lang="ja-JP" altLang="en-US" sz="1600" b="1" dirty="0">
                <a:solidFill>
                  <a:srgbClr val="E3514B"/>
                </a:solidFill>
                <a:latin typeface="Meiryo UI" panose="020B0604030504040204" pitchFamily="50" charset="-128"/>
                <a:ea typeface="Meiryo UI" panose="020B0604030504040204" pitchFamily="50" charset="-128"/>
              </a:rPr>
              <a:t>エントリーについて・注意事項</a:t>
            </a:r>
            <a:endParaRPr lang="ja-JP" altLang="en-US" sz="1600" b="1" dirty="0">
              <a:solidFill>
                <a:srgbClr val="E3514B"/>
              </a:solidFill>
            </a:endParaRPr>
          </a:p>
        </p:txBody>
      </p:sp>
      <p:pic>
        <p:nvPicPr>
          <p:cNvPr id="12" name="図 11">
            <a:extLst>
              <a:ext uri="{FF2B5EF4-FFF2-40B4-BE49-F238E27FC236}">
                <a16:creationId xmlns:a16="http://schemas.microsoft.com/office/drawing/2014/main" id="{6053ABB8-0247-EF00-0B1B-1BE9DAD517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8953" y="9483568"/>
            <a:ext cx="1604219" cy="158728"/>
          </a:xfrm>
          <a:prstGeom prst="rect">
            <a:avLst/>
          </a:prstGeom>
        </p:spPr>
      </p:pic>
      <p:pic>
        <p:nvPicPr>
          <p:cNvPr id="2" name="図 1">
            <a:extLst>
              <a:ext uri="{FF2B5EF4-FFF2-40B4-BE49-F238E27FC236}">
                <a16:creationId xmlns:a16="http://schemas.microsoft.com/office/drawing/2014/main" id="{6B402DC3-B6E4-209E-56DA-E692285356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5992" y="233698"/>
            <a:ext cx="1684265" cy="376633"/>
          </a:xfrm>
          <a:prstGeom prst="rect">
            <a:avLst/>
          </a:prstGeom>
        </p:spPr>
      </p:pic>
    </p:spTree>
    <p:extLst>
      <p:ext uri="{BB962C8B-B14F-4D97-AF65-F5344CB8AC3E}">
        <p14:creationId xmlns:p14="http://schemas.microsoft.com/office/powerpoint/2010/main" val="13476398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1170</TotalTime>
  <Words>1331</Words>
  <Application>Microsoft Office PowerPoint</Application>
  <PresentationFormat>ユーザー設定</PresentationFormat>
  <Paragraphs>180</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Hiragino Kaku Gothic Pro</vt:lpstr>
      <vt:lpstr>Meiryo UI</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tournament guide</dc:title>
  <dc:creator>akasaka ryohei</dc:creator>
  <cp:lastModifiedBy>guzumaru@gmail.com</cp:lastModifiedBy>
  <cp:revision>57</cp:revision>
  <dcterms:created xsi:type="dcterms:W3CDTF">2023-02-13T06:33:58Z</dcterms:created>
  <dcterms:modified xsi:type="dcterms:W3CDTF">2024-09-02T11:24:10Z</dcterms:modified>
</cp:coreProperties>
</file>